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75" r:id="rId5"/>
    <p:sldId id="286" r:id="rId6"/>
    <p:sldId id="263" r:id="rId7"/>
    <p:sldId id="311" r:id="rId8"/>
    <p:sldId id="306" r:id="rId9"/>
    <p:sldId id="296" r:id="rId10"/>
    <p:sldId id="307" r:id="rId11"/>
    <p:sldId id="304" r:id="rId12"/>
    <p:sldId id="312" r:id="rId13"/>
    <p:sldId id="308" r:id="rId14"/>
    <p:sldId id="326" r:id="rId15"/>
    <p:sldId id="325" r:id="rId16"/>
    <p:sldId id="309" r:id="rId17"/>
    <p:sldId id="297" r:id="rId18"/>
    <p:sldId id="310"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660033"/>
    <a:srgbClr val="6E1019"/>
    <a:srgbClr val="79121D"/>
    <a:srgbClr val="990033"/>
    <a:srgbClr val="C0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2"/>
    <p:restoredTop sz="93683" autoAdjust="0"/>
  </p:normalViewPr>
  <p:slideViewPr>
    <p:cSldViewPr snapToGrid="0">
      <p:cViewPr varScale="1">
        <p:scale>
          <a:sx n="105" d="100"/>
          <a:sy n="105" d="100"/>
        </p:scale>
        <p:origin x="360" y="1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61B5A-599C-4F0A-BF14-73D5D723CD28}" type="datetimeFigureOut">
              <a:rPr lang="en-ZA" smtClean="0"/>
              <a:t>2024/11/21</a:t>
            </a:fld>
            <a:endParaRPr lang="en-Z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56406-E7A6-4797-9F6B-5AC566F43FE9}" type="slidenum">
              <a:rPr lang="en-ZA" smtClean="0"/>
              <a:t>‹#›</a:t>
            </a:fld>
            <a:endParaRPr lang="en-ZA" dirty="0"/>
          </a:p>
        </p:txBody>
      </p:sp>
    </p:spTree>
    <p:extLst>
      <p:ext uri="{BB962C8B-B14F-4D97-AF65-F5344CB8AC3E}">
        <p14:creationId xmlns:p14="http://schemas.microsoft.com/office/powerpoint/2010/main" val="270006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4356406-E7A6-4797-9F6B-5AC566F43FE9}" type="slidenum">
              <a:rPr lang="en-ZA" smtClean="0"/>
              <a:t>5</a:t>
            </a:fld>
            <a:endParaRPr lang="en-ZA" dirty="0"/>
          </a:p>
        </p:txBody>
      </p:sp>
    </p:spTree>
    <p:extLst>
      <p:ext uri="{BB962C8B-B14F-4D97-AF65-F5344CB8AC3E}">
        <p14:creationId xmlns:p14="http://schemas.microsoft.com/office/powerpoint/2010/main" val="3952173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4356406-E7A6-4797-9F6B-5AC566F43FE9}" type="slidenum">
              <a:rPr lang="en-ZA" smtClean="0"/>
              <a:t>6</a:t>
            </a:fld>
            <a:endParaRPr lang="en-ZA" dirty="0"/>
          </a:p>
        </p:txBody>
      </p:sp>
    </p:spTree>
    <p:extLst>
      <p:ext uri="{BB962C8B-B14F-4D97-AF65-F5344CB8AC3E}">
        <p14:creationId xmlns:p14="http://schemas.microsoft.com/office/powerpoint/2010/main" val="2682718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4356406-E7A6-4797-9F6B-5AC566F43FE9}" type="slidenum">
              <a:rPr lang="en-ZA" smtClean="0"/>
              <a:t>10</a:t>
            </a:fld>
            <a:endParaRPr lang="en-ZA" dirty="0"/>
          </a:p>
        </p:txBody>
      </p:sp>
    </p:spTree>
    <p:extLst>
      <p:ext uri="{BB962C8B-B14F-4D97-AF65-F5344CB8AC3E}">
        <p14:creationId xmlns:p14="http://schemas.microsoft.com/office/powerpoint/2010/main" val="3291272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1D22C-41AD-986C-C4DC-6B00A4E9F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3DEDE-7EFD-D351-1D00-015A04264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54506-231E-DC3F-1FE9-1D899FE500B0}"/>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D37A8C95-5BDA-56AF-8CB5-61ED3561067E}"/>
              </a:ext>
            </a:extLst>
          </p:cNvPr>
          <p:cNvSpPr>
            <a:spLocks noGrp="1"/>
          </p:cNvSpPr>
          <p:nvPr>
            <p:ph type="sldNum" sz="quarter" idx="5"/>
          </p:nvPr>
        </p:nvSpPr>
        <p:spPr/>
        <p:txBody>
          <a:bodyPr/>
          <a:lstStyle/>
          <a:p>
            <a:fld id="{E4356406-E7A6-4797-9F6B-5AC566F43FE9}" type="slidenum">
              <a:rPr lang="en-ZA" smtClean="0"/>
              <a:t>11</a:t>
            </a:fld>
            <a:endParaRPr lang="en-ZA" dirty="0"/>
          </a:p>
        </p:txBody>
      </p:sp>
    </p:spTree>
    <p:extLst>
      <p:ext uri="{BB962C8B-B14F-4D97-AF65-F5344CB8AC3E}">
        <p14:creationId xmlns:p14="http://schemas.microsoft.com/office/powerpoint/2010/main" val="306360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4356406-E7A6-4797-9F6B-5AC566F43FE9}" type="slidenum">
              <a:rPr lang="en-ZA" smtClean="0"/>
              <a:t>12</a:t>
            </a:fld>
            <a:endParaRPr lang="en-ZA" dirty="0"/>
          </a:p>
        </p:txBody>
      </p:sp>
    </p:spTree>
    <p:extLst>
      <p:ext uri="{BB962C8B-B14F-4D97-AF65-F5344CB8AC3E}">
        <p14:creationId xmlns:p14="http://schemas.microsoft.com/office/powerpoint/2010/main" val="100784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4356406-E7A6-4797-9F6B-5AC566F43FE9}" type="slidenum">
              <a:rPr lang="en-ZA" smtClean="0"/>
              <a:t>14</a:t>
            </a:fld>
            <a:endParaRPr lang="en-ZA" dirty="0"/>
          </a:p>
        </p:txBody>
      </p:sp>
    </p:spTree>
    <p:extLst>
      <p:ext uri="{BB962C8B-B14F-4D97-AF65-F5344CB8AC3E}">
        <p14:creationId xmlns:p14="http://schemas.microsoft.com/office/powerpoint/2010/main" val="385976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2920" y="1729047"/>
            <a:ext cx="8130886" cy="949642"/>
          </a:xfrm>
        </p:spPr>
        <p:txBody>
          <a:bodyPr anchor="b">
            <a:normAutofit/>
          </a:bodyPr>
          <a:lstStyle>
            <a:lvl1pPr algn="l">
              <a:defRPr sz="2400" b="0">
                <a:solidFill>
                  <a:srgbClr val="333333"/>
                </a:solidFill>
              </a:defRPr>
            </a:lvl1pPr>
          </a:lstStyle>
          <a:p>
            <a:r>
              <a:rPr lang="en-US" dirty="0"/>
              <a:t>Click to edit Master title style</a:t>
            </a:r>
          </a:p>
        </p:txBody>
      </p:sp>
      <p:sp>
        <p:nvSpPr>
          <p:cNvPr id="3" name="Subtitle 2"/>
          <p:cNvSpPr>
            <a:spLocks noGrp="1"/>
          </p:cNvSpPr>
          <p:nvPr>
            <p:ph type="subTitle" idx="1"/>
          </p:nvPr>
        </p:nvSpPr>
        <p:spPr>
          <a:xfrm>
            <a:off x="502920" y="2678689"/>
            <a:ext cx="8130886" cy="712904"/>
          </a:xfrm>
        </p:spPr>
        <p:txBody>
          <a:bodyPr>
            <a:normAutofit/>
          </a:bodyPr>
          <a:lstStyle>
            <a:lvl1pPr marL="0" indent="0" algn="l">
              <a:buNone/>
              <a:defRPr sz="20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02920" y="3391593"/>
            <a:ext cx="2057400" cy="365125"/>
          </a:xfrm>
        </p:spPr>
        <p:txBody>
          <a:bodyPr/>
          <a:lstStyle>
            <a:lvl1pPr>
              <a:defRPr>
                <a:solidFill>
                  <a:srgbClr val="333333"/>
                </a:solidFill>
              </a:defRPr>
            </a:lvl1pPr>
          </a:lstStyle>
          <a:p>
            <a:fld id="{808107C6-B3CA-46EB-B1AE-09C56618D12C}" type="datetimeFigureOut">
              <a:rPr lang="en-ZA" smtClean="0"/>
              <a:pPr/>
              <a:t>2024/11/21</a:t>
            </a:fld>
            <a:endParaRPr lang="en-ZA" dirty="0"/>
          </a:p>
        </p:txBody>
      </p:sp>
      <p:sp>
        <p:nvSpPr>
          <p:cNvPr id="5" name="Footer Placeholder 4"/>
          <p:cNvSpPr>
            <a:spLocks noGrp="1"/>
          </p:cNvSpPr>
          <p:nvPr>
            <p:ph type="ftr" sz="quarter" idx="11"/>
          </p:nvPr>
        </p:nvSpPr>
        <p:spPr>
          <a:xfrm>
            <a:off x="5547706" y="3413646"/>
            <a:ext cx="3086100" cy="365125"/>
          </a:xfrm>
        </p:spPr>
        <p:txBody>
          <a:bodyPr/>
          <a:lstStyle>
            <a:lvl1pPr algn="r">
              <a:defRPr>
                <a:solidFill>
                  <a:srgbClr val="333333"/>
                </a:solidFill>
              </a:defRPr>
            </a:lvl1pPr>
          </a:lstStyle>
          <a:p>
            <a:endParaRPr lang="en-ZA" dirty="0"/>
          </a:p>
        </p:txBody>
      </p:sp>
    </p:spTree>
    <p:extLst>
      <p:ext uri="{BB962C8B-B14F-4D97-AF65-F5344CB8AC3E}">
        <p14:creationId xmlns:p14="http://schemas.microsoft.com/office/powerpoint/2010/main" val="264509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able of Content">
    <p:spTree>
      <p:nvGrpSpPr>
        <p:cNvPr id="1" name=""/>
        <p:cNvGrpSpPr/>
        <p:nvPr/>
      </p:nvGrpSpPr>
      <p:grpSpPr>
        <a:xfrm>
          <a:off x="0" y="0"/>
          <a:ext cx="0" cy="0"/>
          <a:chOff x="0" y="0"/>
          <a:chExt cx="0" cy="0"/>
        </a:xfrm>
      </p:grpSpPr>
      <p:sp>
        <p:nvSpPr>
          <p:cNvPr id="2" name="Title 1"/>
          <p:cNvSpPr>
            <a:spLocks noGrp="1"/>
          </p:cNvSpPr>
          <p:nvPr>
            <p:ph type="title"/>
          </p:nvPr>
        </p:nvSpPr>
        <p:spPr>
          <a:xfrm>
            <a:off x="229639" y="149629"/>
            <a:ext cx="6994121" cy="816609"/>
          </a:xfrm>
        </p:spPr>
        <p:txBody>
          <a:bodyPr anchor="b"/>
          <a:lstStyle>
            <a:lvl1pPr algn="l">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29639" y="1363288"/>
            <a:ext cx="8673292" cy="5245330"/>
          </a:xfrm>
        </p:spPr>
        <p:txBody>
          <a:bodyPr>
            <a:normAutofit/>
          </a:bodyPr>
          <a:lstStyle>
            <a:lvl1pPr indent="-360000">
              <a:lnSpc>
                <a:spcPct val="110000"/>
              </a:lnSpc>
              <a:spcBef>
                <a:spcPts val="500"/>
              </a:spcBef>
              <a:defRPr sz="2000">
                <a:solidFill>
                  <a:schemeClr val="bg1"/>
                </a:solidFill>
              </a:defRPr>
            </a:lvl1pPr>
            <a:lvl2pPr indent="-360000">
              <a:lnSpc>
                <a:spcPct val="110000"/>
              </a:lnSpc>
              <a:spcBef>
                <a:spcPts val="500"/>
              </a:spcBef>
              <a:defRPr sz="2000">
                <a:solidFill>
                  <a:schemeClr val="bg1"/>
                </a:solidFill>
              </a:defRPr>
            </a:lvl2pPr>
            <a:lvl3pPr indent="-360000">
              <a:lnSpc>
                <a:spcPct val="110000"/>
              </a:lnSpc>
              <a:spcBef>
                <a:spcPts val="500"/>
              </a:spcBef>
              <a:defRPr sz="2000">
                <a:solidFill>
                  <a:schemeClr val="bg1"/>
                </a:solidFill>
              </a:defRPr>
            </a:lvl3pPr>
            <a:lvl4pPr indent="-360000">
              <a:lnSpc>
                <a:spcPct val="110000"/>
              </a:lnSpc>
              <a:spcBef>
                <a:spcPts val="500"/>
              </a:spcBef>
              <a:defRPr sz="2000">
                <a:solidFill>
                  <a:schemeClr val="bg1"/>
                </a:solidFill>
              </a:defRPr>
            </a:lvl4pPr>
            <a:lvl5pPr indent="-360000">
              <a:lnSpc>
                <a:spcPct val="110000"/>
              </a:lnSpc>
              <a:spcBef>
                <a:spcPts val="500"/>
              </a:spcBef>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679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8084" y="116379"/>
            <a:ext cx="6897487" cy="832412"/>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268084" y="1388225"/>
            <a:ext cx="8693035" cy="4721630"/>
          </a:xfrm>
        </p:spPr>
        <p:txBody>
          <a:bodyPr/>
          <a:lstStyle>
            <a:lvl1pPr indent="-360000">
              <a:lnSpc>
                <a:spcPct val="110000"/>
              </a:lnSpc>
              <a:spcBef>
                <a:spcPts val="500"/>
              </a:spcBef>
              <a:defRPr/>
            </a:lvl1pPr>
            <a:lvl2pPr indent="-360000">
              <a:lnSpc>
                <a:spcPct val="110000"/>
              </a:lnSpc>
              <a:spcBef>
                <a:spcPts val="500"/>
              </a:spcBef>
              <a:defRPr/>
            </a:lvl2pPr>
            <a:lvl3pPr indent="-360000">
              <a:lnSpc>
                <a:spcPct val="110000"/>
              </a:lnSpc>
              <a:spcBef>
                <a:spcPts val="500"/>
              </a:spcBef>
              <a:defRPr/>
            </a:lvl3pPr>
            <a:lvl4pPr indent="-360000">
              <a:lnSpc>
                <a:spcPct val="110000"/>
              </a:lnSpc>
              <a:spcBef>
                <a:spcPts val="500"/>
              </a:spcBef>
              <a:defRPr/>
            </a:lvl4pPr>
            <a:lvl5pPr indent="-360000">
              <a:lnSpc>
                <a:spcPct val="110000"/>
              </a:lnSpc>
              <a:spcBef>
                <a:spcPts val="5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268085" y="6222061"/>
            <a:ext cx="2057400" cy="365125"/>
          </a:xfrm>
        </p:spPr>
        <p:txBody>
          <a:bodyPr/>
          <a:lstStyle>
            <a:lvl1pPr algn="l">
              <a:defRPr>
                <a:solidFill>
                  <a:schemeClr val="tx1"/>
                </a:solidFill>
              </a:defRPr>
            </a:lvl1pPr>
          </a:lstStyle>
          <a:p>
            <a:fld id="{A1C8C412-42FC-40A7-B0CF-E2926BC46BA5}" type="slidenum">
              <a:rPr lang="en-ZA" smtClean="0"/>
              <a:pPr/>
              <a:t>‹#›</a:t>
            </a:fld>
            <a:endParaRPr lang="en-ZA" dirty="0"/>
          </a:p>
        </p:txBody>
      </p:sp>
    </p:spTree>
    <p:extLst>
      <p:ext uri="{BB962C8B-B14F-4D97-AF65-F5344CB8AC3E}">
        <p14:creationId xmlns:p14="http://schemas.microsoft.com/office/powerpoint/2010/main" val="171965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F0D6B661-3F4C-45AE-81E6-235397707D16}"/>
              </a:ext>
            </a:extLst>
          </p:cNvPr>
          <p:cNvSpPr>
            <a:spLocks noGrp="1"/>
          </p:cNvSpPr>
          <p:nvPr>
            <p:ph type="title"/>
          </p:nvPr>
        </p:nvSpPr>
        <p:spPr>
          <a:xfrm>
            <a:off x="4572000" y="762000"/>
            <a:ext cx="4000500" cy="1524000"/>
          </a:xfrm>
        </p:spPr>
        <p:txBody>
          <a:bodyPr>
            <a:normAutofit/>
          </a:bodyPr>
          <a:lstStyle/>
          <a:p>
            <a:r>
              <a:rPr lang="en-US" sz="2400"/>
              <a:t>Click to edit Master title style</a:t>
            </a:r>
            <a:endParaRPr lang="en-US" sz="2400" dirty="0"/>
          </a:p>
        </p:txBody>
      </p:sp>
      <p:sp>
        <p:nvSpPr>
          <p:cNvPr id="7" name="Freeform: Shape 6">
            <a:extLst>
              <a:ext uri="{FF2B5EF4-FFF2-40B4-BE49-F238E27FC236}">
                <a16:creationId xmlns:a16="http://schemas.microsoft.com/office/drawing/2014/main" id="{951C64C5-C308-4D56-A976-F6EE631E89DC}"/>
              </a:ext>
              <a:ext uri="{C183D7F6-B498-43B3-948B-1728B52AA6E4}">
                <adec:decorative xmlns:adec="http://schemas.microsoft.com/office/drawing/2017/decorative" val="1"/>
              </a:ext>
            </a:extLst>
          </p:cNvPr>
          <p:cNvSpPr/>
          <p:nvPr userDrawn="1"/>
        </p:nvSpPr>
        <p:spPr>
          <a:xfrm>
            <a:off x="-1" y="0"/>
            <a:ext cx="4278088"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prstClr val="white"/>
              </a:solidFill>
              <a:latin typeface="Avenir Next LT Pro Light"/>
            </a:endParaRPr>
          </a:p>
        </p:txBody>
      </p:sp>
      <p:sp>
        <p:nvSpPr>
          <p:cNvPr id="13" name="Picture Placeholder 12">
            <a:extLst>
              <a:ext uri="{FF2B5EF4-FFF2-40B4-BE49-F238E27FC236}">
                <a16:creationId xmlns:a16="http://schemas.microsoft.com/office/drawing/2014/main" id="{F35F8A29-F146-4D3D-8DD9-41322C9FEF31}"/>
              </a:ext>
            </a:extLst>
          </p:cNvPr>
          <p:cNvSpPr>
            <a:spLocks noGrp="1"/>
          </p:cNvSpPr>
          <p:nvPr>
            <p:ph type="pic" sz="quarter" idx="13"/>
          </p:nvPr>
        </p:nvSpPr>
        <p:spPr>
          <a:xfrm>
            <a:off x="2" y="0"/>
            <a:ext cx="4184117"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3"/>
          </a:solidFill>
        </p:spPr>
        <p:txBody>
          <a:bodyPr wrap="square">
            <a:noAutofit/>
          </a:bodyPr>
          <a:lstStyle/>
          <a:p>
            <a:r>
              <a:rPr lang="en-US" dirty="0"/>
              <a:t>Click icon to add picture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r>
              <a:rPr lang="en-US" dirty="0"/>
              <a:t>2/1/20XX</a:t>
            </a:r>
          </a:p>
        </p:txBody>
      </p:sp>
      <p:sp>
        <p:nvSpPr>
          <p:cNvPr id="8" name="Content Placeholder 7">
            <a:extLst>
              <a:ext uri="{FF2B5EF4-FFF2-40B4-BE49-F238E27FC236}">
                <a16:creationId xmlns:a16="http://schemas.microsoft.com/office/drawing/2014/main" id="{92ED7257-A2A4-4A81-94D0-21636294D7E9}"/>
              </a:ext>
            </a:extLst>
          </p:cNvPr>
          <p:cNvSpPr>
            <a:spLocks noGrp="1"/>
          </p:cNvSpPr>
          <p:nvPr>
            <p:ph idx="1"/>
          </p:nvPr>
        </p:nvSpPr>
        <p:spPr>
          <a:xfrm>
            <a:off x="4572000" y="2286001"/>
            <a:ext cx="4000500" cy="3810001"/>
          </a:xfrm>
        </p:spPr>
        <p:txBody>
          <a:bodyPr vert="horz" lIns="91440" tIns="45720" rIns="91440" bIns="45720" rtlCol="0">
            <a:noAutofit/>
          </a:bodyPr>
          <a:lstStyle>
            <a:lvl1pPr marL="171450" indent="-171450">
              <a:defRPr sz="2100"/>
            </a:lvl1pPr>
          </a:lstStyle>
          <a:p>
            <a:pPr marL="0" lvl="0" indent="0">
              <a:buNone/>
            </a:pPr>
            <a:r>
              <a:rPr lang="en-US" sz="1800"/>
              <a:t>Click to edit Master text styles</a:t>
            </a:r>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dirty="0"/>
          </a:p>
        </p:txBody>
      </p:sp>
    </p:spTree>
    <p:extLst>
      <p:ext uri="{BB962C8B-B14F-4D97-AF65-F5344CB8AC3E}">
        <p14:creationId xmlns:p14="http://schemas.microsoft.com/office/powerpoint/2010/main" val="33698205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Gill Sans MT" panose="020B0502020104020203" pitchFamily="34" charset="0"/>
              </a:defRPr>
            </a:lvl1pPr>
          </a:lstStyle>
          <a:p>
            <a:fld id="{808107C6-B3CA-46EB-B1AE-09C56618D12C}" type="datetimeFigureOut">
              <a:rPr lang="en-ZA" smtClean="0"/>
              <a:pPr/>
              <a:t>2024/11/21</a:t>
            </a:fld>
            <a:endParaRPr lang="en-Z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00">
                <a:solidFill>
                  <a:schemeClr val="tx1">
                    <a:tint val="75000"/>
                  </a:schemeClr>
                </a:solidFill>
                <a:latin typeface="Gill Sans MT" panose="020B0502020104020203" pitchFamily="34" charset="0"/>
              </a:defRPr>
            </a:lvl1pPr>
          </a:lstStyle>
          <a:p>
            <a:endParaRPr lang="en-Z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Gill Sans MT" panose="020B0502020104020203" pitchFamily="34" charset="0"/>
              </a:defRPr>
            </a:lvl1pPr>
          </a:lstStyle>
          <a:p>
            <a:fld id="{A1C8C412-42FC-40A7-B0CF-E2926BC46BA5}" type="slidenum">
              <a:rPr lang="en-ZA" smtClean="0"/>
              <a:pPr/>
              <a:t>‹#›</a:t>
            </a:fld>
            <a:endParaRPr lang="en-ZA" dirty="0"/>
          </a:p>
        </p:txBody>
      </p:sp>
    </p:spTree>
    <p:extLst>
      <p:ext uri="{BB962C8B-B14F-4D97-AF65-F5344CB8AC3E}">
        <p14:creationId xmlns:p14="http://schemas.microsoft.com/office/powerpoint/2010/main" val="115036487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Lst>
  <p:txStyles>
    <p:titleStyle>
      <a:lvl1pPr algn="l" defTabSz="914400" rtl="0" eaLnBrk="1" latinLnBrk="0" hangingPunct="1">
        <a:lnSpc>
          <a:spcPct val="90000"/>
        </a:lnSpc>
        <a:spcBef>
          <a:spcPct val="0"/>
        </a:spcBef>
        <a:buNone/>
        <a:defRPr sz="2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fif"/></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unescap.org/sites/default/files/good-governance.pdf"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flag with a book on it&#10;&#10;Description automatically generated">
            <a:extLst>
              <a:ext uri="{FF2B5EF4-FFF2-40B4-BE49-F238E27FC236}">
                <a16:creationId xmlns:a16="http://schemas.microsoft.com/office/drawing/2014/main" id="{91FA9F42-8836-F7D2-4919-4BB202A47B5A}"/>
              </a:ext>
            </a:extLst>
          </p:cNvPr>
          <p:cNvPicPr>
            <a:picLocks noChangeAspect="1"/>
          </p:cNvPicPr>
          <p:nvPr/>
        </p:nvPicPr>
        <p:blipFill>
          <a:blip r:embed="rId2">
            <a:extLst>
              <a:ext uri="{28A0092B-C50C-407E-A947-70E740481C1C}">
                <a14:useLocalDpi xmlns:a14="http://schemas.microsoft.com/office/drawing/2010/main" val="0"/>
              </a:ext>
            </a:extLst>
          </a:blip>
          <a:srcRect l="29974" r="43278" b="-2"/>
          <a:stretch/>
        </p:blipFill>
        <p:spPr>
          <a:xfrm>
            <a:off x="510362" y="685792"/>
            <a:ext cx="2198474" cy="5486400"/>
          </a:xfrm>
          <a:prstGeom prst="rect">
            <a:avLst/>
          </a:prstGeom>
        </p:spPr>
      </p:pic>
      <p:sp>
        <p:nvSpPr>
          <p:cNvPr id="46" name="Rectangle 45">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08836" y="685800"/>
            <a:ext cx="3745751"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53FCBC-288D-488A-8DD9-0DCA3457D1F7}"/>
              </a:ext>
            </a:extLst>
          </p:cNvPr>
          <p:cNvSpPr>
            <a:spLocks noGrp="1"/>
          </p:cNvSpPr>
          <p:nvPr>
            <p:ph type="title"/>
          </p:nvPr>
        </p:nvSpPr>
        <p:spPr>
          <a:xfrm>
            <a:off x="2878667" y="1084521"/>
            <a:ext cx="3575920" cy="1292027"/>
          </a:xfrm>
        </p:spPr>
        <p:txBody>
          <a:bodyPr anchor="b">
            <a:noAutofit/>
          </a:bodyPr>
          <a:lstStyle/>
          <a:p>
            <a:pPr algn="just"/>
            <a:r>
              <a:rPr lang="en-ZA" sz="2000" b="1" cap="small" dirty="0">
                <a:solidFill>
                  <a:srgbClr val="595959"/>
                </a:solidFill>
                <a:effectLst/>
                <a:latin typeface="Bernard MT Condensed" panose="02050806060905020404" pitchFamily="18" charset="0"/>
                <a:ea typeface="Calibri" panose="020F0502020204030204" pitchFamily="34" charset="0"/>
              </a:rPr>
              <a:t>THE STATE OF OVERSIGHT AND GOVERNMENT COMPLIANCE IN SOUTH AFRICA AND ITS IMPLICATIONS FOR SOCIAL JUSTICE </a:t>
            </a:r>
            <a:endParaRPr lang="en-ZA" sz="2000" dirty="0">
              <a:solidFill>
                <a:srgbClr val="595959"/>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3D24F836-6582-4362-AAFD-7712A1D22226}"/>
              </a:ext>
            </a:extLst>
          </p:cNvPr>
          <p:cNvSpPr>
            <a:spLocks noGrp="1"/>
          </p:cNvSpPr>
          <p:nvPr>
            <p:ph idx="1"/>
          </p:nvPr>
        </p:nvSpPr>
        <p:spPr>
          <a:xfrm>
            <a:off x="2963333" y="2678654"/>
            <a:ext cx="3217334" cy="3137355"/>
          </a:xfrm>
          <a:pattFill prst="pct90">
            <a:fgClr>
              <a:srgbClr val="79121D"/>
            </a:fgClr>
            <a:bgClr>
              <a:schemeClr val="bg1"/>
            </a:bgClr>
          </a:pattFill>
        </p:spPr>
        <p:txBody>
          <a:bodyPr anchor="t">
            <a:normAutofit fontScale="92500"/>
          </a:bodyPr>
          <a:lstStyle/>
          <a:p>
            <a:pPr marL="0" indent="0" algn="ctr">
              <a:buNone/>
            </a:pPr>
            <a:r>
              <a:rPr lang="en-ZA" sz="2400" dirty="0">
                <a:latin typeface="Bernard MT Condensed" panose="02050806060905020404" pitchFamily="18" charset="0"/>
              </a:rPr>
              <a:t>Prof Thuli Madonsela</a:t>
            </a:r>
          </a:p>
          <a:p>
            <a:pPr marL="0" indent="0" algn="ctr">
              <a:buNone/>
            </a:pPr>
            <a:r>
              <a:rPr lang="en-ZA" sz="2400" dirty="0">
                <a:latin typeface="Bernard MT Condensed" panose="02050806060905020404" pitchFamily="18" charset="0"/>
              </a:rPr>
              <a:t>Director: Centre For Social Justice Stellenbosch University</a:t>
            </a:r>
          </a:p>
          <a:p>
            <a:pPr marL="0" indent="0" algn="ctr">
              <a:buNone/>
            </a:pPr>
            <a:endParaRPr lang="en-ZA" sz="2400" dirty="0">
              <a:latin typeface="Bernard MT Condensed" panose="02050806060905020404" pitchFamily="18" charset="0"/>
            </a:endParaRPr>
          </a:p>
          <a:p>
            <a:pPr marL="0" indent="0" algn="ctr">
              <a:buNone/>
            </a:pPr>
            <a:r>
              <a:rPr lang="en-ZA" sz="2200" cap="all" dirty="0">
                <a:latin typeface="Bernard MT Condensed" panose="02050806060905020404" pitchFamily="18" charset="0"/>
              </a:rPr>
              <a:t>Radisson Conference Centre </a:t>
            </a:r>
            <a:r>
              <a:rPr lang="en-ZA" sz="2400" dirty="0">
                <a:latin typeface="Bernard MT Condensed" panose="02050806060905020404" pitchFamily="18" charset="0"/>
              </a:rPr>
              <a:t>– 19 November 2024</a:t>
            </a:r>
          </a:p>
          <a:p>
            <a:pPr marL="0" indent="0" algn="ctr">
              <a:buNone/>
            </a:pPr>
            <a:endParaRPr lang="en-ZA" sz="1700" dirty="0">
              <a:solidFill>
                <a:srgbClr val="595959"/>
              </a:solidFill>
            </a:endParaRPr>
          </a:p>
          <a:p>
            <a:pPr marL="514350" indent="-514350" algn="ctr">
              <a:buFont typeface="+mj-lt"/>
              <a:buAutoNum type="arabicPeriod"/>
            </a:pPr>
            <a:endParaRPr lang="en-ZA" sz="1700" dirty="0">
              <a:solidFill>
                <a:srgbClr val="595959"/>
              </a:solidFill>
            </a:endParaRPr>
          </a:p>
          <a:p>
            <a:pPr marL="514350" indent="-514350" algn="ctr">
              <a:buFont typeface="+mj-lt"/>
              <a:buAutoNum type="arabicPeriod"/>
            </a:pPr>
            <a:endParaRPr lang="en-ZA" sz="1700" dirty="0">
              <a:solidFill>
                <a:srgbClr val="595959"/>
              </a:solidFill>
            </a:endParaRPr>
          </a:p>
        </p:txBody>
      </p:sp>
      <p:pic>
        <p:nvPicPr>
          <p:cNvPr id="6" name="Picture 5" descr="A picture containing building, outdoor, tower&#10;&#10;Description automatically generated">
            <a:extLst>
              <a:ext uri="{FF2B5EF4-FFF2-40B4-BE49-F238E27FC236}">
                <a16:creationId xmlns:a16="http://schemas.microsoft.com/office/drawing/2014/main" id="{BE0C7746-7D17-1C57-9B19-2BA89B29291A}"/>
              </a:ext>
            </a:extLst>
          </p:cNvPr>
          <p:cNvPicPr>
            <a:picLocks noChangeAspect="1"/>
          </p:cNvPicPr>
          <p:nvPr/>
        </p:nvPicPr>
        <p:blipFill rotWithShape="1">
          <a:blip r:embed="rId3">
            <a:extLst>
              <a:ext uri="{28A0092B-C50C-407E-A947-70E740481C1C}">
                <a14:useLocalDpi xmlns:a14="http://schemas.microsoft.com/office/drawing/2010/main" val="0"/>
              </a:ext>
            </a:extLst>
          </a:blip>
          <a:srcRect l="36134" r="4183" b="2"/>
          <a:stretch/>
        </p:blipFill>
        <p:spPr>
          <a:xfrm>
            <a:off x="6454587" y="685808"/>
            <a:ext cx="2179050" cy="5486399"/>
          </a:xfrm>
          <a:prstGeom prst="rect">
            <a:avLst/>
          </a:prstGeom>
        </p:spPr>
      </p:pic>
      <p:pic>
        <p:nvPicPr>
          <p:cNvPr id="10" name="Picture 9" descr="Logo, company name&#10;&#10;Description automatically generated">
            <a:extLst>
              <a:ext uri="{FF2B5EF4-FFF2-40B4-BE49-F238E27FC236}">
                <a16:creationId xmlns:a16="http://schemas.microsoft.com/office/drawing/2014/main" id="{0CD163A1-C385-07F3-217A-C16B8FB7675A}"/>
              </a:ext>
            </a:extLst>
          </p:cNvPr>
          <p:cNvPicPr>
            <a:picLocks noChangeAspect="1"/>
          </p:cNvPicPr>
          <p:nvPr/>
        </p:nvPicPr>
        <p:blipFill>
          <a:blip r:embed="rId4"/>
          <a:stretch>
            <a:fillRect/>
          </a:stretch>
        </p:blipFill>
        <p:spPr>
          <a:xfrm>
            <a:off x="8421114" y="6217740"/>
            <a:ext cx="722772" cy="640260"/>
          </a:xfrm>
          <a:prstGeom prst="rect">
            <a:avLst/>
          </a:prstGeom>
        </p:spPr>
      </p:pic>
    </p:spTree>
    <p:extLst>
      <p:ext uri="{BB962C8B-B14F-4D97-AF65-F5344CB8AC3E}">
        <p14:creationId xmlns:p14="http://schemas.microsoft.com/office/powerpoint/2010/main" val="2839325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FCBC-288D-488A-8DD9-0DCA3457D1F7}"/>
              </a:ext>
            </a:extLst>
          </p:cNvPr>
          <p:cNvSpPr>
            <a:spLocks noGrp="1"/>
          </p:cNvSpPr>
          <p:nvPr>
            <p:ph type="title"/>
          </p:nvPr>
        </p:nvSpPr>
        <p:spPr>
          <a:xfrm>
            <a:off x="-262682" y="-370558"/>
            <a:ext cx="4691559" cy="7072685"/>
          </a:xfrm>
        </p:spPr>
        <p:txBody>
          <a:bodyPr>
            <a:noAutofit/>
          </a:bodyPr>
          <a:lstStyle/>
          <a:p>
            <a:pPr marL="285750" indent="-285750">
              <a:buFont typeface="Arial" panose="020B0604020202020204" pitchFamily="34" charset="0"/>
              <a:buChar char="•"/>
            </a:pPr>
            <a:br>
              <a:rPr lang="en-US" sz="1600" dirty="0"/>
            </a:br>
            <a:endParaRPr lang="en-ZA" sz="1600" dirty="0"/>
          </a:p>
        </p:txBody>
      </p:sp>
      <p:sp>
        <p:nvSpPr>
          <p:cNvPr id="3" name="Content Placeholder 2">
            <a:extLst>
              <a:ext uri="{FF2B5EF4-FFF2-40B4-BE49-F238E27FC236}">
                <a16:creationId xmlns:a16="http://schemas.microsoft.com/office/drawing/2014/main" id="{3D24F836-6582-4362-AAFD-7712A1D22226}"/>
              </a:ext>
            </a:extLst>
          </p:cNvPr>
          <p:cNvSpPr>
            <a:spLocks noGrp="1"/>
          </p:cNvSpPr>
          <p:nvPr>
            <p:ph idx="1"/>
          </p:nvPr>
        </p:nvSpPr>
        <p:spPr>
          <a:xfrm>
            <a:off x="-168583" y="1011825"/>
            <a:ext cx="4428878" cy="4520318"/>
          </a:xfrm>
        </p:spPr>
        <p:txBody>
          <a:bodyPr anchor="ctr">
            <a:normAutofit/>
          </a:bodyPr>
          <a:lstStyle/>
          <a:p>
            <a:pPr marL="0" indent="0">
              <a:buNone/>
            </a:pPr>
            <a:endParaRPr lang="en-ZA" sz="1500" dirty="0">
              <a:solidFill>
                <a:srgbClr val="000000"/>
              </a:solidFill>
            </a:endParaRPr>
          </a:p>
          <a:p>
            <a:pPr marL="0" indent="0">
              <a:buNone/>
            </a:pPr>
            <a:r>
              <a:rPr lang="en-ZA" sz="1500" dirty="0">
                <a:solidFill>
                  <a:srgbClr val="000000"/>
                </a:solidFill>
              </a:rPr>
              <a:t> </a:t>
            </a:r>
          </a:p>
          <a:p>
            <a:pPr marL="0" indent="0">
              <a:buNone/>
            </a:pPr>
            <a:r>
              <a:rPr lang="en-ZA" sz="1500" dirty="0">
                <a:solidFill>
                  <a:srgbClr val="000000"/>
                </a:solidFill>
              </a:rPr>
              <a:t>d</a:t>
            </a:r>
          </a:p>
        </p:txBody>
      </p:sp>
      <p:sp>
        <p:nvSpPr>
          <p:cNvPr id="5" name="Title 1">
            <a:extLst>
              <a:ext uri="{FF2B5EF4-FFF2-40B4-BE49-F238E27FC236}">
                <a16:creationId xmlns:a16="http://schemas.microsoft.com/office/drawing/2014/main" id="{9F438375-4093-B7A1-D599-9A9F24981763}"/>
              </a:ext>
            </a:extLst>
          </p:cNvPr>
          <p:cNvSpPr txBox="1">
            <a:spLocks/>
          </p:cNvSpPr>
          <p:nvPr/>
        </p:nvSpPr>
        <p:spPr>
          <a:xfrm>
            <a:off x="0" y="-16540"/>
            <a:ext cx="9260930" cy="10283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kern="1200">
                <a:solidFill>
                  <a:schemeClr val="bg1"/>
                </a:solidFill>
                <a:latin typeface="Gill Sans MT" panose="020B0502020104020203" pitchFamily="34" charset="0"/>
                <a:ea typeface="+mj-ea"/>
                <a:cs typeface="+mj-cs"/>
              </a:defRPr>
            </a:lvl1pPr>
          </a:lstStyle>
          <a:p>
            <a:r>
              <a:rPr lang="en-US" sz="3200" dirty="0">
                <a:latin typeface="Bernard MT Condensed" panose="02050806060905020404" pitchFamily="18" charset="0"/>
              </a:rPr>
              <a:t>POLYCENTRIC OVERSIGHT AND ACCOUNTABILITY INSTITUTIONAL ARRANGEMENTS AND RESPONSIBILITY AREAS</a:t>
            </a:r>
            <a:endParaRPr lang="en-ZA" sz="3200" dirty="0">
              <a:latin typeface="Bernard MT Condensed" panose="02050806060905020404" pitchFamily="18" charset="0"/>
            </a:endParaRPr>
          </a:p>
        </p:txBody>
      </p:sp>
      <p:sp>
        <p:nvSpPr>
          <p:cNvPr id="6" name="Title 1">
            <a:extLst>
              <a:ext uri="{FF2B5EF4-FFF2-40B4-BE49-F238E27FC236}">
                <a16:creationId xmlns:a16="http://schemas.microsoft.com/office/drawing/2014/main" id="{D9745F25-0822-0BA2-C97B-9C2A63F2E603}"/>
              </a:ext>
            </a:extLst>
          </p:cNvPr>
          <p:cNvSpPr txBox="1">
            <a:spLocks/>
          </p:cNvSpPr>
          <p:nvPr/>
        </p:nvSpPr>
        <p:spPr>
          <a:xfrm>
            <a:off x="154003" y="2201727"/>
            <a:ext cx="9260930" cy="131260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kern="1200">
                <a:solidFill>
                  <a:schemeClr val="bg1"/>
                </a:solidFill>
                <a:latin typeface="Gill Sans MT" panose="020B0502020104020203" pitchFamily="34" charset="0"/>
                <a:ea typeface="+mj-ea"/>
                <a:cs typeface="+mj-cs"/>
              </a:defRPr>
            </a:lvl1pPr>
          </a:lstStyle>
          <a:p>
            <a:endParaRPr lang="en-ZA" sz="3200" dirty="0">
              <a:latin typeface="Bernard MT Condensed" panose="02050806060905020404" pitchFamily="18" charset="0"/>
            </a:endParaRPr>
          </a:p>
        </p:txBody>
      </p:sp>
      <p:graphicFrame>
        <p:nvGraphicFramePr>
          <p:cNvPr id="7" name="Table 6">
            <a:extLst>
              <a:ext uri="{FF2B5EF4-FFF2-40B4-BE49-F238E27FC236}">
                <a16:creationId xmlns:a16="http://schemas.microsoft.com/office/drawing/2014/main" id="{0903B17B-595A-21CD-EE81-60AE4E58FCE8}"/>
              </a:ext>
            </a:extLst>
          </p:cNvPr>
          <p:cNvGraphicFramePr>
            <a:graphicFrameLocks noGrp="1"/>
          </p:cNvGraphicFramePr>
          <p:nvPr>
            <p:extLst>
              <p:ext uri="{D42A27DB-BD31-4B8C-83A1-F6EECF244321}">
                <p14:modId xmlns:p14="http://schemas.microsoft.com/office/powerpoint/2010/main" val="1443188279"/>
              </p:ext>
            </p:extLst>
          </p:nvPr>
        </p:nvGraphicFramePr>
        <p:xfrm>
          <a:off x="104065" y="1083733"/>
          <a:ext cx="8955268" cy="5130864"/>
        </p:xfrm>
        <a:graphic>
          <a:graphicData uri="http://schemas.openxmlformats.org/drawingml/2006/table">
            <a:tbl>
              <a:tblPr firstRow="1" bandRow="1">
                <a:tableStyleId>{5C22544A-7EE6-4342-B048-85BDC9FD1C3A}</a:tableStyleId>
              </a:tblPr>
              <a:tblGrid>
                <a:gridCol w="2238817">
                  <a:extLst>
                    <a:ext uri="{9D8B030D-6E8A-4147-A177-3AD203B41FA5}">
                      <a16:colId xmlns:a16="http://schemas.microsoft.com/office/drawing/2014/main" val="451563395"/>
                    </a:ext>
                  </a:extLst>
                </a:gridCol>
                <a:gridCol w="2238817">
                  <a:extLst>
                    <a:ext uri="{9D8B030D-6E8A-4147-A177-3AD203B41FA5}">
                      <a16:colId xmlns:a16="http://schemas.microsoft.com/office/drawing/2014/main" val="665600479"/>
                    </a:ext>
                  </a:extLst>
                </a:gridCol>
                <a:gridCol w="2238817">
                  <a:extLst>
                    <a:ext uri="{9D8B030D-6E8A-4147-A177-3AD203B41FA5}">
                      <a16:colId xmlns:a16="http://schemas.microsoft.com/office/drawing/2014/main" val="587108051"/>
                    </a:ext>
                  </a:extLst>
                </a:gridCol>
                <a:gridCol w="2238817">
                  <a:extLst>
                    <a:ext uri="{9D8B030D-6E8A-4147-A177-3AD203B41FA5}">
                      <a16:colId xmlns:a16="http://schemas.microsoft.com/office/drawing/2014/main" val="3799667664"/>
                    </a:ext>
                  </a:extLst>
                </a:gridCol>
              </a:tblGrid>
              <a:tr h="457201">
                <a:tc>
                  <a:txBody>
                    <a:bodyPr/>
                    <a:lstStyle/>
                    <a:p>
                      <a:r>
                        <a:rPr lang="en-US" sz="800" dirty="0">
                          <a:highlight>
                            <a:srgbClr val="CC9900"/>
                          </a:highlight>
                        </a:rPr>
                        <a:t>INTITUTION</a:t>
                      </a:r>
                      <a:endParaRPr lang="en-ZA" sz="800" dirty="0">
                        <a:highlight>
                          <a:srgbClr val="CC9900"/>
                        </a:highlight>
                      </a:endParaRPr>
                    </a:p>
                  </a:txBody>
                  <a:tcPr>
                    <a:solidFill>
                      <a:srgbClr val="CC9900"/>
                    </a:solidFill>
                  </a:tcPr>
                </a:tc>
                <a:tc>
                  <a:txBody>
                    <a:bodyPr/>
                    <a:lstStyle/>
                    <a:p>
                      <a:r>
                        <a:rPr lang="en-US" sz="800" dirty="0">
                          <a:highlight>
                            <a:srgbClr val="CC9900"/>
                          </a:highlight>
                        </a:rPr>
                        <a:t>NATURE OF ACCOUNTABILITY</a:t>
                      </a:r>
                      <a:endParaRPr lang="en-ZA" sz="800" dirty="0">
                        <a:highlight>
                          <a:srgbClr val="CC9900"/>
                        </a:highlight>
                      </a:endParaRPr>
                    </a:p>
                  </a:txBody>
                  <a:tcPr>
                    <a:solidFill>
                      <a:srgbClr val="CC9900"/>
                    </a:solidFill>
                  </a:tcPr>
                </a:tc>
                <a:tc>
                  <a:txBody>
                    <a:bodyPr/>
                    <a:lstStyle/>
                    <a:p>
                      <a:r>
                        <a:rPr lang="en-US" sz="800" dirty="0">
                          <a:highlight>
                            <a:srgbClr val="CC9900"/>
                          </a:highlight>
                        </a:rPr>
                        <a:t>AREAS OF RESPONSIBILITY</a:t>
                      </a:r>
                      <a:endParaRPr lang="en-ZA" sz="800" dirty="0">
                        <a:highlight>
                          <a:srgbClr val="CC9900"/>
                        </a:highlight>
                      </a:endParaRPr>
                    </a:p>
                  </a:txBody>
                  <a:tcPr>
                    <a:solidFill>
                      <a:srgbClr val="CC9900"/>
                    </a:solidFill>
                  </a:tcPr>
                </a:tc>
                <a:tc>
                  <a:txBody>
                    <a:bodyPr/>
                    <a:lstStyle/>
                    <a:p>
                      <a:r>
                        <a:rPr lang="en-US" sz="800" dirty="0">
                          <a:highlight>
                            <a:srgbClr val="CC9900"/>
                          </a:highlight>
                        </a:rPr>
                        <a:t>SOCIAL JUSTICE IMPLICATIONS</a:t>
                      </a:r>
                      <a:endParaRPr lang="en-ZA" sz="800" dirty="0">
                        <a:highlight>
                          <a:srgbClr val="CC9900"/>
                        </a:highlight>
                      </a:endParaRPr>
                    </a:p>
                  </a:txBody>
                  <a:tcPr>
                    <a:solidFill>
                      <a:srgbClr val="CC9900"/>
                    </a:solidFill>
                  </a:tcPr>
                </a:tc>
                <a:extLst>
                  <a:ext uri="{0D108BD9-81ED-4DB2-BD59-A6C34878D82A}">
                    <a16:rowId xmlns:a16="http://schemas.microsoft.com/office/drawing/2014/main" val="3682618443"/>
                  </a:ext>
                </a:extLst>
              </a:tr>
              <a:tr h="352806">
                <a:tc>
                  <a:txBody>
                    <a:bodyPr/>
                    <a:lstStyle/>
                    <a:p>
                      <a:r>
                        <a:rPr lang="en-US" sz="800" dirty="0"/>
                        <a:t>PARLIAMENT</a:t>
                      </a:r>
                      <a:endParaRPr lang="en-ZA" sz="800" dirty="0"/>
                    </a:p>
                  </a:txBody>
                  <a:tcPr/>
                </a:tc>
                <a:tc>
                  <a:txBody>
                    <a:bodyPr/>
                    <a:lstStyle/>
                    <a:p>
                      <a:r>
                        <a:rPr lang="en-US" sz="800" dirty="0"/>
                        <a:t>POLITICAL</a:t>
                      </a:r>
                      <a:endParaRPr lang="en-ZA" sz="800" dirty="0"/>
                    </a:p>
                  </a:txBody>
                  <a:tcPr/>
                </a:tc>
                <a:tc>
                  <a:txBody>
                    <a:bodyPr/>
                    <a:lstStyle/>
                    <a:p>
                      <a:r>
                        <a:rPr lang="en-US" sz="800" dirty="0"/>
                        <a:t>Ethics, Good Administration(Includes Implementation of Laws , Anticorruption, Social Justice Human Rights</a:t>
                      </a:r>
                      <a:endParaRPr lang="en-ZA" sz="800" dirty="0"/>
                    </a:p>
                  </a:txBody>
                  <a:tcPr/>
                </a:tc>
                <a:tc>
                  <a:txBody>
                    <a:bodyPr/>
                    <a:lstStyle/>
                    <a:p>
                      <a:r>
                        <a:rPr lang="en-US" sz="800" dirty="0"/>
                        <a:t>YES</a:t>
                      </a:r>
                      <a:endParaRPr lang="en-ZA" sz="800" dirty="0"/>
                    </a:p>
                  </a:txBody>
                  <a:tcPr/>
                </a:tc>
                <a:extLst>
                  <a:ext uri="{0D108BD9-81ED-4DB2-BD59-A6C34878D82A}">
                    <a16:rowId xmlns:a16="http://schemas.microsoft.com/office/drawing/2014/main" val="3421656657"/>
                  </a:ext>
                </a:extLst>
              </a:tr>
              <a:tr h="321755">
                <a:tc>
                  <a:txBody>
                    <a:bodyPr/>
                    <a:lstStyle/>
                    <a:p>
                      <a:r>
                        <a:rPr lang="en-US" sz="800" dirty="0"/>
                        <a:t>EXECUTIVE</a:t>
                      </a:r>
                      <a:endParaRPr lang="en-ZA" sz="800" dirty="0"/>
                    </a:p>
                  </a:txBody>
                  <a:tcPr/>
                </a:tc>
                <a:tc>
                  <a:txBody>
                    <a:bodyPr/>
                    <a:lstStyle/>
                    <a:p>
                      <a:r>
                        <a:rPr lang="en-US" sz="800" dirty="0"/>
                        <a:t>VARIED</a:t>
                      </a:r>
                      <a:endParaRPr lang="en-ZA" sz="800" dirty="0"/>
                    </a:p>
                  </a:txBody>
                  <a:tcPr/>
                </a:tc>
                <a:tc>
                  <a:txBody>
                    <a:bodyPr/>
                    <a:lstStyle/>
                    <a:p>
                      <a:r>
                        <a:rPr lang="en-US" sz="800" dirty="0"/>
                        <a:t>Incudes regulating civil society conduct</a:t>
                      </a:r>
                      <a:endParaRPr lang="en-ZA" sz="800" dirty="0"/>
                    </a:p>
                  </a:txBody>
                  <a:tcPr/>
                </a:tc>
                <a:tc>
                  <a:txBody>
                    <a:bodyPr/>
                    <a:lstStyle/>
                    <a:p>
                      <a:r>
                        <a:rPr lang="en-US" sz="800" dirty="0"/>
                        <a:t>YES</a:t>
                      </a:r>
                      <a:endParaRPr lang="en-ZA" sz="800" dirty="0"/>
                    </a:p>
                  </a:txBody>
                  <a:tcPr/>
                </a:tc>
                <a:extLst>
                  <a:ext uri="{0D108BD9-81ED-4DB2-BD59-A6C34878D82A}">
                    <a16:rowId xmlns:a16="http://schemas.microsoft.com/office/drawing/2014/main" val="3102361296"/>
                  </a:ext>
                </a:extLst>
              </a:tr>
              <a:tr h="649118">
                <a:tc>
                  <a:txBody>
                    <a:bodyPr/>
                    <a:lstStyle/>
                    <a:p>
                      <a:r>
                        <a:rPr lang="en-US" sz="800" dirty="0"/>
                        <a:t>JUDICIAL SYSTEM ( Includes NPA)</a:t>
                      </a:r>
                      <a:endParaRPr lang="en-ZA" sz="800" dirty="0"/>
                    </a:p>
                  </a:txBody>
                  <a:tcPr/>
                </a:tc>
                <a:tc>
                  <a:txBody>
                    <a:bodyPr/>
                    <a:lstStyle/>
                    <a:p>
                      <a:r>
                        <a:rPr lang="en-US" sz="800" dirty="0"/>
                        <a:t>JUDICIAL/LEGAL</a:t>
                      </a:r>
                      <a:endParaRPr lang="en-ZA" sz="800" dirty="0"/>
                    </a:p>
                  </a:txBody>
                  <a:tcPr/>
                </a:tc>
                <a:tc>
                  <a:txBody>
                    <a:bodyPr/>
                    <a:lstStyle/>
                    <a:p>
                      <a:r>
                        <a:rPr lang="en-US" sz="800" dirty="0"/>
                        <a:t>Constitutional Compliance, Justice Administrative Justice ( Includes ethics) and span of control includes all</a:t>
                      </a:r>
                      <a:endParaRPr lang="en-ZA" sz="800" dirty="0"/>
                    </a:p>
                  </a:txBody>
                  <a:tcPr/>
                </a:tc>
                <a:tc>
                  <a:txBody>
                    <a:bodyPr/>
                    <a:lstStyle/>
                    <a:p>
                      <a:r>
                        <a:rPr lang="en-US" sz="800" dirty="0"/>
                        <a:t>YES</a:t>
                      </a:r>
                      <a:endParaRPr lang="en-ZA" sz="800" dirty="0"/>
                    </a:p>
                  </a:txBody>
                  <a:tcPr/>
                </a:tc>
                <a:extLst>
                  <a:ext uri="{0D108BD9-81ED-4DB2-BD59-A6C34878D82A}">
                    <a16:rowId xmlns:a16="http://schemas.microsoft.com/office/drawing/2014/main" val="2005601160"/>
                  </a:ext>
                </a:extLst>
              </a:tr>
              <a:tr h="649118">
                <a:tc>
                  <a:txBody>
                    <a:bodyPr/>
                    <a:lstStyle/>
                    <a:p>
                      <a:r>
                        <a:rPr lang="en-US" sz="800" dirty="0"/>
                        <a:t>PUBLIC PROTECTOR</a:t>
                      </a:r>
                      <a:endParaRPr lang="en-ZA" sz="800" dirty="0"/>
                    </a:p>
                  </a:txBody>
                  <a:tcPr/>
                </a:tc>
                <a:tc>
                  <a:txBody>
                    <a:bodyPr/>
                    <a:lstStyle/>
                    <a:p>
                      <a:r>
                        <a:rPr lang="en-US" sz="800" dirty="0"/>
                        <a:t>ADMINISTRATIVE</a:t>
                      </a:r>
                      <a:endParaRPr lang="en-ZA" sz="800" dirty="0"/>
                    </a:p>
                  </a:txBody>
                  <a:tcPr/>
                </a:tc>
                <a:tc>
                  <a:txBody>
                    <a:bodyPr/>
                    <a:lstStyle/>
                    <a:p>
                      <a:r>
                        <a:rPr lang="en-US" sz="800" dirty="0"/>
                        <a:t>Proper conduct in state affairs, mainly i good governance focusing on anticorruption, ethics, maladministration and service delivery</a:t>
                      </a:r>
                      <a:endParaRPr lang="en-ZA" sz="800" dirty="0"/>
                    </a:p>
                  </a:txBody>
                  <a:tcPr/>
                </a:tc>
                <a:tc>
                  <a:txBody>
                    <a:bodyPr/>
                    <a:lstStyle/>
                    <a:p>
                      <a:r>
                        <a:rPr lang="en-US" sz="800" dirty="0"/>
                        <a:t>YES</a:t>
                      </a:r>
                      <a:endParaRPr lang="en-ZA" sz="800" dirty="0"/>
                    </a:p>
                  </a:txBody>
                  <a:tcPr/>
                </a:tc>
                <a:extLst>
                  <a:ext uri="{0D108BD9-81ED-4DB2-BD59-A6C34878D82A}">
                    <a16:rowId xmlns:a16="http://schemas.microsoft.com/office/drawing/2014/main" val="3961473796"/>
                  </a:ext>
                </a:extLst>
              </a:tr>
              <a:tr h="649118">
                <a:tc>
                  <a:txBody>
                    <a:bodyPr/>
                    <a:lstStyle/>
                    <a:p>
                      <a:r>
                        <a:rPr lang="en-US" sz="800" dirty="0"/>
                        <a:t>AUDITOR GENERAL</a:t>
                      </a:r>
                      <a:endParaRPr lang="en-ZA" sz="800" dirty="0"/>
                    </a:p>
                  </a:txBody>
                  <a:tcPr/>
                </a:tc>
                <a:tc>
                  <a:txBody>
                    <a:bodyPr/>
                    <a:lstStyle/>
                    <a:p>
                      <a:r>
                        <a:rPr lang="en-US" sz="800" dirty="0"/>
                        <a:t>ADMINISTRATIVE</a:t>
                      </a:r>
                      <a:endParaRPr lang="en-ZA" sz="800" dirty="0"/>
                    </a:p>
                  </a:txBody>
                  <a:tcPr/>
                </a:tc>
                <a:tc>
                  <a:txBody>
                    <a:bodyPr/>
                    <a:lstStyle/>
                    <a:p>
                      <a:r>
                        <a:rPr lang="en-US" sz="800" dirty="0"/>
                        <a:t>Primarily proper resource utilization and  related rules compliance</a:t>
                      </a:r>
                      <a:endParaRPr lang="en-ZA" sz="800" dirty="0"/>
                    </a:p>
                  </a:txBody>
                  <a:tcPr/>
                </a:tc>
                <a:tc>
                  <a:txBody>
                    <a:bodyPr/>
                    <a:lstStyle/>
                    <a:p>
                      <a:r>
                        <a:rPr lang="en-US" sz="800" dirty="0"/>
                        <a:t>YES</a:t>
                      </a:r>
                      <a:endParaRPr lang="en-ZA" sz="800" dirty="0"/>
                    </a:p>
                  </a:txBody>
                  <a:tcPr/>
                </a:tc>
                <a:extLst>
                  <a:ext uri="{0D108BD9-81ED-4DB2-BD59-A6C34878D82A}">
                    <a16:rowId xmlns:a16="http://schemas.microsoft.com/office/drawing/2014/main" val="2498695299"/>
                  </a:ext>
                </a:extLst>
              </a:tr>
              <a:tr h="649118">
                <a:tc>
                  <a:txBody>
                    <a:bodyPr/>
                    <a:lstStyle/>
                    <a:p>
                      <a:r>
                        <a:rPr lang="en-US" sz="800" dirty="0"/>
                        <a:t>Human Rights| Gender| CRC Commissions</a:t>
                      </a:r>
                      <a:endParaRPr lang="en-ZA" sz="800" dirty="0"/>
                    </a:p>
                  </a:txBody>
                  <a:tcPr/>
                </a:tc>
                <a:tc>
                  <a:txBody>
                    <a:bodyPr/>
                    <a:lstStyle/>
                    <a:p>
                      <a:r>
                        <a:rPr lang="en-US" sz="800" dirty="0"/>
                        <a:t>ADMINISTRATIVE</a:t>
                      </a:r>
                      <a:endParaRPr lang="en-ZA" sz="800" dirty="0"/>
                    </a:p>
                  </a:txBody>
                  <a:tcPr/>
                </a:tc>
                <a:tc>
                  <a:txBody>
                    <a:bodyPr/>
                    <a:lstStyle/>
                    <a:p>
                      <a:r>
                        <a:rPr lang="en-US" sz="800" dirty="0"/>
                        <a:t>Human rights and equality related inclusive of civil society</a:t>
                      </a:r>
                      <a:endParaRPr lang="en-ZA" sz="800" dirty="0"/>
                    </a:p>
                  </a:txBody>
                  <a:tcPr/>
                </a:tc>
                <a:tc>
                  <a:txBody>
                    <a:bodyPr/>
                    <a:lstStyle/>
                    <a:p>
                      <a:r>
                        <a:rPr lang="en-US" sz="800" dirty="0"/>
                        <a:t>YES</a:t>
                      </a:r>
                      <a:endParaRPr lang="en-ZA" sz="800" dirty="0"/>
                    </a:p>
                  </a:txBody>
                  <a:tcPr/>
                </a:tc>
                <a:extLst>
                  <a:ext uri="{0D108BD9-81ED-4DB2-BD59-A6C34878D82A}">
                    <a16:rowId xmlns:a16="http://schemas.microsoft.com/office/drawing/2014/main" val="1534750154"/>
                  </a:ext>
                </a:extLst>
              </a:tr>
              <a:tr h="649118">
                <a:tc>
                  <a:txBody>
                    <a:bodyPr/>
                    <a:lstStyle/>
                    <a:p>
                      <a:r>
                        <a:rPr lang="en-US" sz="800" dirty="0"/>
                        <a:t>PUBLIC SERVICE COMMISSION</a:t>
                      </a:r>
                      <a:endParaRPr lang="en-ZA" sz="800" dirty="0"/>
                    </a:p>
                  </a:txBody>
                  <a:tcPr/>
                </a:tc>
                <a:tc>
                  <a:txBody>
                    <a:bodyPr/>
                    <a:lstStyle/>
                    <a:p>
                      <a:r>
                        <a:rPr lang="en-US" sz="800" dirty="0"/>
                        <a:t>ADMINISTRATIVE</a:t>
                      </a:r>
                      <a:endParaRPr lang="en-ZA" sz="800" dirty="0"/>
                    </a:p>
                  </a:txBody>
                  <a:tcPr/>
                </a:tc>
                <a:tc>
                  <a:txBody>
                    <a:bodyPr/>
                    <a:lstStyle/>
                    <a:p>
                      <a:r>
                        <a:rPr lang="en-US" sz="800" dirty="0"/>
                        <a:t>Public administration mostly human resources rights and conduct</a:t>
                      </a:r>
                      <a:endParaRPr lang="en-ZA" sz="800" dirty="0"/>
                    </a:p>
                  </a:txBody>
                  <a:tcPr/>
                </a:tc>
                <a:tc>
                  <a:txBody>
                    <a:bodyPr/>
                    <a:lstStyle/>
                    <a:p>
                      <a:r>
                        <a:rPr lang="en-US" sz="800" dirty="0"/>
                        <a:t>YES</a:t>
                      </a:r>
                      <a:endParaRPr lang="en-ZA" sz="800" dirty="0"/>
                    </a:p>
                  </a:txBody>
                  <a:tcPr/>
                </a:tc>
                <a:extLst>
                  <a:ext uri="{0D108BD9-81ED-4DB2-BD59-A6C34878D82A}">
                    <a16:rowId xmlns:a16="http://schemas.microsoft.com/office/drawing/2014/main" val="423940376"/>
                  </a:ext>
                </a:extLst>
              </a:tr>
              <a:tr h="649118">
                <a:tc>
                  <a:txBody>
                    <a:bodyPr/>
                    <a:lstStyle/>
                    <a:p>
                      <a:r>
                        <a:rPr lang="en-US" sz="800" dirty="0"/>
                        <a:t>MEDIA &amp; CIVIL SOCIETY</a:t>
                      </a:r>
                      <a:endParaRPr lang="en-ZA" sz="800" dirty="0"/>
                    </a:p>
                  </a:txBody>
                  <a:tcPr/>
                </a:tc>
                <a:tc>
                  <a:txBody>
                    <a:bodyPr/>
                    <a:lstStyle/>
                    <a:p>
                      <a:r>
                        <a:rPr lang="en-US" sz="800" dirty="0"/>
                        <a:t>SOCIAL ACCOUNTABILITY</a:t>
                      </a:r>
                      <a:endParaRPr lang="en-ZA" sz="800" dirty="0"/>
                    </a:p>
                  </a:txBody>
                  <a:tcPr/>
                </a:tc>
                <a:tc>
                  <a:txBody>
                    <a:bodyPr/>
                    <a:lstStyle/>
                    <a:p>
                      <a:r>
                        <a:rPr lang="en-US" sz="800" dirty="0"/>
                        <a:t>State affairs, civil society and global governance</a:t>
                      </a:r>
                      <a:endParaRPr lang="en-ZA" sz="800" dirty="0"/>
                    </a:p>
                  </a:txBody>
                  <a:tcPr/>
                </a:tc>
                <a:tc>
                  <a:txBody>
                    <a:bodyPr/>
                    <a:lstStyle/>
                    <a:p>
                      <a:r>
                        <a:rPr lang="en-US" sz="800" dirty="0"/>
                        <a:t>YES</a:t>
                      </a:r>
                      <a:endParaRPr lang="en-ZA" sz="800" dirty="0"/>
                    </a:p>
                  </a:txBody>
                  <a:tcPr/>
                </a:tc>
                <a:extLst>
                  <a:ext uri="{0D108BD9-81ED-4DB2-BD59-A6C34878D82A}">
                    <a16:rowId xmlns:a16="http://schemas.microsoft.com/office/drawing/2014/main" val="1103911457"/>
                  </a:ext>
                </a:extLst>
              </a:tr>
            </a:tbl>
          </a:graphicData>
        </a:graphic>
      </p:graphicFrame>
    </p:spTree>
    <p:extLst>
      <p:ext uri="{BB962C8B-B14F-4D97-AF65-F5344CB8AC3E}">
        <p14:creationId xmlns:p14="http://schemas.microsoft.com/office/powerpoint/2010/main" val="4025974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63A3F-3C6E-B85E-6EBC-F0CCFC020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6B33C-BBBB-F4BB-DB89-55E7C5383786}"/>
              </a:ext>
            </a:extLst>
          </p:cNvPr>
          <p:cNvSpPr>
            <a:spLocks noGrp="1"/>
          </p:cNvSpPr>
          <p:nvPr>
            <p:ph type="title"/>
          </p:nvPr>
        </p:nvSpPr>
        <p:spPr>
          <a:xfrm>
            <a:off x="-262682" y="-370558"/>
            <a:ext cx="4691559" cy="7072685"/>
          </a:xfrm>
        </p:spPr>
        <p:txBody>
          <a:bodyPr>
            <a:noAutofit/>
          </a:bodyPr>
          <a:lstStyle/>
          <a:p>
            <a:pPr marL="285750" indent="-285750">
              <a:buFont typeface="Arial" panose="020B0604020202020204" pitchFamily="34" charset="0"/>
              <a:buChar char="•"/>
            </a:pPr>
            <a:br>
              <a:rPr lang="en-US" sz="1600" dirty="0"/>
            </a:br>
            <a:endParaRPr lang="en-ZA" sz="1600" dirty="0"/>
          </a:p>
        </p:txBody>
      </p:sp>
      <p:sp>
        <p:nvSpPr>
          <p:cNvPr id="3" name="Content Placeholder 2">
            <a:extLst>
              <a:ext uri="{FF2B5EF4-FFF2-40B4-BE49-F238E27FC236}">
                <a16:creationId xmlns:a16="http://schemas.microsoft.com/office/drawing/2014/main" id="{91827B33-2EA3-30B9-F3BF-0B44FC4FB0F6}"/>
              </a:ext>
            </a:extLst>
          </p:cNvPr>
          <p:cNvSpPr>
            <a:spLocks noGrp="1"/>
          </p:cNvSpPr>
          <p:nvPr>
            <p:ph idx="1"/>
          </p:nvPr>
        </p:nvSpPr>
        <p:spPr>
          <a:xfrm>
            <a:off x="-168583" y="1011825"/>
            <a:ext cx="4428878" cy="4520318"/>
          </a:xfrm>
        </p:spPr>
        <p:txBody>
          <a:bodyPr anchor="ctr">
            <a:normAutofit/>
          </a:bodyPr>
          <a:lstStyle/>
          <a:p>
            <a:pPr marL="0" indent="0">
              <a:buNone/>
            </a:pPr>
            <a:endParaRPr lang="en-ZA" sz="1500" dirty="0">
              <a:solidFill>
                <a:srgbClr val="000000"/>
              </a:solidFill>
            </a:endParaRPr>
          </a:p>
          <a:p>
            <a:pPr marL="0" indent="0">
              <a:buNone/>
            </a:pPr>
            <a:r>
              <a:rPr lang="en-ZA" sz="1500" dirty="0">
                <a:solidFill>
                  <a:srgbClr val="000000"/>
                </a:solidFill>
              </a:rPr>
              <a:t> </a:t>
            </a:r>
          </a:p>
          <a:p>
            <a:pPr marL="0" indent="0">
              <a:buNone/>
            </a:pPr>
            <a:r>
              <a:rPr lang="en-ZA" sz="1500" dirty="0">
                <a:solidFill>
                  <a:srgbClr val="000000"/>
                </a:solidFill>
              </a:rPr>
              <a:t>d</a:t>
            </a:r>
          </a:p>
        </p:txBody>
      </p:sp>
      <p:sp>
        <p:nvSpPr>
          <p:cNvPr id="5" name="Title 1">
            <a:extLst>
              <a:ext uri="{FF2B5EF4-FFF2-40B4-BE49-F238E27FC236}">
                <a16:creationId xmlns:a16="http://schemas.microsoft.com/office/drawing/2014/main" id="{081E9F57-E938-597A-6183-AE75A164D358}"/>
              </a:ext>
            </a:extLst>
          </p:cNvPr>
          <p:cNvSpPr txBox="1">
            <a:spLocks/>
          </p:cNvSpPr>
          <p:nvPr/>
        </p:nvSpPr>
        <p:spPr>
          <a:xfrm>
            <a:off x="0" y="-977"/>
            <a:ext cx="9260930" cy="54147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kern="1200">
                <a:solidFill>
                  <a:schemeClr val="bg1"/>
                </a:solidFill>
                <a:latin typeface="Gill Sans MT" panose="020B0502020104020203" pitchFamily="34" charset="0"/>
                <a:ea typeface="+mj-ea"/>
                <a:cs typeface="+mj-cs"/>
              </a:defRPr>
            </a:lvl1pPr>
          </a:lstStyle>
          <a:p>
            <a:r>
              <a:rPr lang="en-US" sz="3200" dirty="0">
                <a:latin typeface="Bernard MT Condensed" panose="02050806060905020404" pitchFamily="18" charset="0"/>
              </a:rPr>
              <a:t>STATE OF COMPLIANCE</a:t>
            </a:r>
            <a:endParaRPr lang="en-ZA" sz="3200" dirty="0">
              <a:latin typeface="Bernard MT Condensed" panose="02050806060905020404" pitchFamily="18" charset="0"/>
            </a:endParaRPr>
          </a:p>
        </p:txBody>
      </p:sp>
      <p:sp>
        <p:nvSpPr>
          <p:cNvPr id="6" name="Title 1">
            <a:extLst>
              <a:ext uri="{FF2B5EF4-FFF2-40B4-BE49-F238E27FC236}">
                <a16:creationId xmlns:a16="http://schemas.microsoft.com/office/drawing/2014/main" id="{47210A77-17E4-A43B-F1AB-B06E49F9C33E}"/>
              </a:ext>
            </a:extLst>
          </p:cNvPr>
          <p:cNvSpPr txBox="1">
            <a:spLocks/>
          </p:cNvSpPr>
          <p:nvPr/>
        </p:nvSpPr>
        <p:spPr>
          <a:xfrm>
            <a:off x="154003" y="2201727"/>
            <a:ext cx="9260930" cy="131260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kern="1200">
                <a:solidFill>
                  <a:schemeClr val="bg1"/>
                </a:solidFill>
                <a:latin typeface="Gill Sans MT" panose="020B0502020104020203" pitchFamily="34" charset="0"/>
                <a:ea typeface="+mj-ea"/>
                <a:cs typeface="+mj-cs"/>
              </a:defRPr>
            </a:lvl1pPr>
          </a:lstStyle>
          <a:p>
            <a:endParaRPr lang="en-ZA" sz="3200" dirty="0">
              <a:latin typeface="Bernard MT Condensed" panose="02050806060905020404" pitchFamily="18" charset="0"/>
            </a:endParaRPr>
          </a:p>
        </p:txBody>
      </p:sp>
      <p:graphicFrame>
        <p:nvGraphicFramePr>
          <p:cNvPr id="7" name="Table 6">
            <a:extLst>
              <a:ext uri="{FF2B5EF4-FFF2-40B4-BE49-F238E27FC236}">
                <a16:creationId xmlns:a16="http://schemas.microsoft.com/office/drawing/2014/main" id="{B15DB2C5-6C5D-E539-35F3-B287BE890465}"/>
              </a:ext>
            </a:extLst>
          </p:cNvPr>
          <p:cNvGraphicFramePr>
            <a:graphicFrameLocks noGrp="1"/>
          </p:cNvGraphicFramePr>
          <p:nvPr>
            <p:extLst>
              <p:ext uri="{D42A27DB-BD31-4B8C-83A1-F6EECF244321}">
                <p14:modId xmlns:p14="http://schemas.microsoft.com/office/powerpoint/2010/main" val="783463124"/>
              </p:ext>
            </p:extLst>
          </p:nvPr>
        </p:nvGraphicFramePr>
        <p:xfrm>
          <a:off x="31488" y="610640"/>
          <a:ext cx="9076268" cy="6091487"/>
        </p:xfrm>
        <a:graphic>
          <a:graphicData uri="http://schemas.openxmlformats.org/drawingml/2006/table">
            <a:tbl>
              <a:tblPr firstRow="1" bandRow="1">
                <a:tableStyleId>{5C22544A-7EE6-4342-B048-85BDC9FD1C3A}</a:tableStyleId>
              </a:tblPr>
              <a:tblGrid>
                <a:gridCol w="1516349">
                  <a:extLst>
                    <a:ext uri="{9D8B030D-6E8A-4147-A177-3AD203B41FA5}">
                      <a16:colId xmlns:a16="http://schemas.microsoft.com/office/drawing/2014/main" val="451563395"/>
                    </a:ext>
                  </a:extLst>
                </a:gridCol>
                <a:gridCol w="1012565">
                  <a:extLst>
                    <a:ext uri="{9D8B030D-6E8A-4147-A177-3AD203B41FA5}">
                      <a16:colId xmlns:a16="http://schemas.microsoft.com/office/drawing/2014/main" val="665600479"/>
                    </a:ext>
                  </a:extLst>
                </a:gridCol>
                <a:gridCol w="2119521">
                  <a:extLst>
                    <a:ext uri="{9D8B030D-6E8A-4147-A177-3AD203B41FA5}">
                      <a16:colId xmlns:a16="http://schemas.microsoft.com/office/drawing/2014/main" val="587108051"/>
                    </a:ext>
                  </a:extLst>
                </a:gridCol>
                <a:gridCol w="2601314">
                  <a:extLst>
                    <a:ext uri="{9D8B030D-6E8A-4147-A177-3AD203B41FA5}">
                      <a16:colId xmlns:a16="http://schemas.microsoft.com/office/drawing/2014/main" val="3799667664"/>
                    </a:ext>
                  </a:extLst>
                </a:gridCol>
                <a:gridCol w="1826519">
                  <a:extLst>
                    <a:ext uri="{9D8B030D-6E8A-4147-A177-3AD203B41FA5}">
                      <a16:colId xmlns:a16="http://schemas.microsoft.com/office/drawing/2014/main" val="714364201"/>
                    </a:ext>
                  </a:extLst>
                </a:gridCol>
              </a:tblGrid>
              <a:tr h="365185">
                <a:tc>
                  <a:txBody>
                    <a:bodyPr/>
                    <a:lstStyle/>
                    <a:p>
                      <a:r>
                        <a:rPr lang="en-US" sz="800" dirty="0">
                          <a:highlight>
                            <a:srgbClr val="CC9900"/>
                          </a:highlight>
                        </a:rPr>
                        <a:t>INTITUTION</a:t>
                      </a:r>
                      <a:endParaRPr lang="en-ZA" sz="800" dirty="0">
                        <a:highlight>
                          <a:srgbClr val="CC9900"/>
                        </a:highlight>
                      </a:endParaRPr>
                    </a:p>
                  </a:txBody>
                  <a:tcPr>
                    <a:solidFill>
                      <a:srgbClr val="CC9900"/>
                    </a:solidFill>
                  </a:tcPr>
                </a:tc>
                <a:tc>
                  <a:txBody>
                    <a:bodyPr/>
                    <a:lstStyle/>
                    <a:p>
                      <a:r>
                        <a:rPr lang="en-US" sz="800" dirty="0">
                          <a:highlight>
                            <a:srgbClr val="CC9900"/>
                          </a:highlight>
                        </a:rPr>
                        <a:t>NATURE OF ACCOUNTABILITY</a:t>
                      </a:r>
                      <a:endParaRPr lang="en-ZA" sz="800" dirty="0">
                        <a:highlight>
                          <a:srgbClr val="CC9900"/>
                        </a:highlight>
                      </a:endParaRPr>
                    </a:p>
                  </a:txBody>
                  <a:tcPr>
                    <a:solidFill>
                      <a:srgbClr val="CC9900"/>
                    </a:solidFill>
                  </a:tcPr>
                </a:tc>
                <a:tc>
                  <a:txBody>
                    <a:bodyPr/>
                    <a:lstStyle/>
                    <a:p>
                      <a:r>
                        <a:rPr lang="en-US" sz="800" dirty="0">
                          <a:highlight>
                            <a:srgbClr val="CC9900"/>
                          </a:highlight>
                        </a:rPr>
                        <a:t>AREAS OF RESPONSIBILITY</a:t>
                      </a:r>
                      <a:endParaRPr lang="en-ZA" sz="800" dirty="0">
                        <a:highlight>
                          <a:srgbClr val="CC9900"/>
                        </a:highlight>
                      </a:endParaRPr>
                    </a:p>
                  </a:txBody>
                  <a:tcPr>
                    <a:solidFill>
                      <a:srgbClr val="CC99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highlight>
                            <a:srgbClr val="CC9900"/>
                          </a:highlight>
                        </a:rPr>
                        <a:t>STATE OF COMPLIANCE RED FLAGS</a:t>
                      </a:r>
                      <a:endParaRPr lang="en-ZA" sz="800" dirty="0">
                        <a:highlight>
                          <a:srgbClr val="CC9900"/>
                        </a:highlight>
                      </a:endParaRPr>
                    </a:p>
                    <a:p>
                      <a:endParaRPr lang="en-ZA" sz="800" dirty="0">
                        <a:highlight>
                          <a:srgbClr val="CC9900"/>
                        </a:highlight>
                      </a:endParaRPr>
                    </a:p>
                  </a:txBody>
                  <a:tcPr>
                    <a:solidFill>
                      <a:srgbClr val="CC99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highlight>
                            <a:srgbClr val="CC9900"/>
                          </a:highlight>
                        </a:rPr>
                        <a:t>SOCIAL JUSTICE IMPLICATIONS AND PROPOSED  REMEDIAL ACTION</a:t>
                      </a:r>
                      <a:endParaRPr lang="en-ZA" sz="800" dirty="0">
                        <a:highlight>
                          <a:srgbClr val="CC9900"/>
                        </a:highlight>
                      </a:endParaRPr>
                    </a:p>
                    <a:p>
                      <a:endParaRPr lang="en-ZA" sz="800" dirty="0">
                        <a:highlight>
                          <a:srgbClr val="CC9900"/>
                        </a:highlight>
                      </a:endParaRPr>
                    </a:p>
                  </a:txBody>
                  <a:tcPr>
                    <a:solidFill>
                      <a:srgbClr val="CC9900"/>
                    </a:solidFill>
                  </a:tcPr>
                </a:tc>
                <a:extLst>
                  <a:ext uri="{0D108BD9-81ED-4DB2-BD59-A6C34878D82A}">
                    <a16:rowId xmlns:a16="http://schemas.microsoft.com/office/drawing/2014/main" val="3682618443"/>
                  </a:ext>
                </a:extLst>
              </a:tr>
              <a:tr h="352806">
                <a:tc>
                  <a:txBody>
                    <a:bodyPr/>
                    <a:lstStyle/>
                    <a:p>
                      <a:r>
                        <a:rPr lang="en-US" sz="800" dirty="0"/>
                        <a:t>PARLIAMENT</a:t>
                      </a:r>
                      <a:endParaRPr lang="en-ZA" sz="800" dirty="0"/>
                    </a:p>
                  </a:txBody>
                  <a:tcPr/>
                </a:tc>
                <a:tc>
                  <a:txBody>
                    <a:bodyPr/>
                    <a:lstStyle/>
                    <a:p>
                      <a:r>
                        <a:rPr lang="en-US" sz="800" dirty="0"/>
                        <a:t>POLITICAL</a:t>
                      </a:r>
                      <a:endParaRPr lang="en-ZA" sz="800" dirty="0"/>
                    </a:p>
                  </a:txBody>
                  <a:tcPr/>
                </a:tc>
                <a:tc>
                  <a:txBody>
                    <a:bodyPr/>
                    <a:lstStyle/>
                    <a:p>
                      <a:r>
                        <a:rPr lang="en-US" sz="800" dirty="0"/>
                        <a:t>Ethics, Good Administration(Includes Implementation of Laws , Anticorruption, Social Justice Human Rights</a:t>
                      </a:r>
                      <a:endParaRPr lang="en-ZA" sz="800" dirty="0"/>
                    </a:p>
                  </a:txBody>
                  <a:tcPr/>
                </a:tc>
                <a:tc>
                  <a:txBody>
                    <a:bodyPr/>
                    <a:lstStyle/>
                    <a:p>
                      <a:pPr marL="228600" indent="-228600">
                        <a:buFont typeface="+mj-lt"/>
                        <a:buAutoNum type="arabicPeriod"/>
                      </a:pPr>
                      <a:r>
                        <a:rPr lang="en-US" sz="800" dirty="0"/>
                        <a:t>State Capture Follow through Lacking</a:t>
                      </a:r>
                    </a:p>
                    <a:p>
                      <a:pPr marL="228600" indent="-228600">
                        <a:buFont typeface="+mj-lt"/>
                        <a:buAutoNum type="arabicPeriod"/>
                      </a:pPr>
                      <a:r>
                        <a:rPr lang="en-US" sz="800" dirty="0"/>
                        <a:t>Executive Not held to account for non-implementation of Acts of Parliament and for constitutionally incongruent fiscal policy choices often contradicting presidential commitments</a:t>
                      </a:r>
                    </a:p>
                    <a:p>
                      <a:pPr marL="228600" indent="-228600">
                        <a:buFont typeface="+mj-lt"/>
                        <a:buAutoNum type="arabicPeriod"/>
                      </a:pPr>
                      <a:r>
                        <a:rPr lang="en-US" sz="800" dirty="0"/>
                        <a:t>Protection of Non-Political Oversight Institutions  Needs rebooting for constitutional compliance</a:t>
                      </a:r>
                      <a:endParaRPr lang="en-ZA" sz="800" dirty="0"/>
                    </a:p>
                  </a:txBody>
                  <a:tcPr/>
                </a:tc>
                <a:tc>
                  <a:txBody>
                    <a:bodyPr/>
                    <a:lstStyle/>
                    <a:p>
                      <a:r>
                        <a:rPr lang="en-US" sz="800" dirty="0"/>
                        <a:t>New law needed to hold active to account as its actions have cost the country on asocial justice</a:t>
                      </a:r>
                    </a:p>
                    <a:p>
                      <a:r>
                        <a:rPr lang="en-US" sz="800" dirty="0"/>
                        <a:t>Consider a joint committee to periodically review all</a:t>
                      </a:r>
                    </a:p>
                    <a:p>
                      <a:r>
                        <a:rPr lang="en-US" sz="800" dirty="0"/>
                        <a:t>Transcend the complaints driven paradigm and embrace purpose driven</a:t>
                      </a:r>
                      <a:endParaRPr lang="en-ZA" sz="800" dirty="0"/>
                    </a:p>
                  </a:txBody>
                  <a:tcPr/>
                </a:tc>
                <a:extLst>
                  <a:ext uri="{0D108BD9-81ED-4DB2-BD59-A6C34878D82A}">
                    <a16:rowId xmlns:a16="http://schemas.microsoft.com/office/drawing/2014/main" val="3421656657"/>
                  </a:ext>
                </a:extLst>
              </a:tr>
              <a:tr h="321755">
                <a:tc>
                  <a:txBody>
                    <a:bodyPr/>
                    <a:lstStyle/>
                    <a:p>
                      <a:r>
                        <a:rPr lang="en-US" sz="800" dirty="0"/>
                        <a:t>EXECUTIVE</a:t>
                      </a:r>
                      <a:endParaRPr lang="en-ZA" sz="800" dirty="0"/>
                    </a:p>
                  </a:txBody>
                  <a:tcPr/>
                </a:tc>
                <a:tc>
                  <a:txBody>
                    <a:bodyPr/>
                    <a:lstStyle/>
                    <a:p>
                      <a:r>
                        <a:rPr lang="en-US" sz="800" dirty="0"/>
                        <a:t>VARIED</a:t>
                      </a:r>
                      <a:endParaRPr lang="en-ZA" sz="800" dirty="0"/>
                    </a:p>
                  </a:txBody>
                  <a:tcPr/>
                </a:tc>
                <a:tc>
                  <a:txBody>
                    <a:bodyPr/>
                    <a:lstStyle/>
                    <a:p>
                      <a:r>
                        <a:rPr lang="en-US" sz="800" dirty="0"/>
                        <a:t>Includes regulating civil society conduct</a:t>
                      </a:r>
                      <a:endParaRPr lang="en-ZA" sz="800" dirty="0"/>
                    </a:p>
                  </a:txBody>
                  <a:tcPr/>
                </a:tc>
                <a:tc>
                  <a:txBody>
                    <a:bodyPr/>
                    <a:lstStyle/>
                    <a:p>
                      <a:pPr marL="228600" indent="-228600">
                        <a:buFont typeface="+mj-lt"/>
                        <a:buAutoNum type="arabicPeriod"/>
                      </a:pPr>
                      <a:r>
                        <a:rPr lang="en-US" sz="800" dirty="0"/>
                        <a:t>Inadequate monitoring of business sector especially informal sector and mining license compliance</a:t>
                      </a:r>
                    </a:p>
                    <a:p>
                      <a:pPr marL="228600" indent="-228600">
                        <a:buFont typeface="+mj-lt"/>
                        <a:buAutoNum type="arabicPeriod"/>
                      </a:pPr>
                      <a:r>
                        <a:rPr lang="en-US" sz="800" dirty="0"/>
                        <a:t>Inadequate monitoring of legislation implementation and revue</a:t>
                      </a:r>
                      <a:endParaRPr lang="en-ZA" sz="800" dirty="0"/>
                    </a:p>
                  </a:txBody>
                  <a:tcPr/>
                </a:tc>
                <a:tc>
                  <a:txBody>
                    <a:bodyPr/>
                    <a:lstStyle/>
                    <a:p>
                      <a:r>
                        <a:rPr lang="en-US" sz="800" dirty="0"/>
                        <a:t>Annual complaints review report discussed with Parliament</a:t>
                      </a:r>
                    </a:p>
                    <a:p>
                      <a:r>
                        <a:rPr lang="en-US" sz="800" dirty="0"/>
                        <a:t>Better leveraging of SALRC and NSG</a:t>
                      </a:r>
                    </a:p>
                    <a:p>
                      <a:r>
                        <a:rPr lang="en-US" sz="800" dirty="0"/>
                        <a:t>Leverage digitized prospective impact tools such as SIAM and Mapping.</a:t>
                      </a:r>
                      <a:endParaRPr lang="en-ZA" sz="800" dirty="0"/>
                    </a:p>
                  </a:txBody>
                  <a:tcPr/>
                </a:tc>
                <a:extLst>
                  <a:ext uri="{0D108BD9-81ED-4DB2-BD59-A6C34878D82A}">
                    <a16:rowId xmlns:a16="http://schemas.microsoft.com/office/drawing/2014/main" val="3102361296"/>
                  </a:ext>
                </a:extLst>
              </a:tr>
              <a:tr h="649118">
                <a:tc>
                  <a:txBody>
                    <a:bodyPr/>
                    <a:lstStyle/>
                    <a:p>
                      <a:r>
                        <a:rPr lang="en-US" sz="800" dirty="0"/>
                        <a:t>JUDICIAL SYSTEM ( Includes NPA)</a:t>
                      </a:r>
                      <a:endParaRPr lang="en-ZA" sz="800" dirty="0"/>
                    </a:p>
                  </a:txBody>
                  <a:tcPr/>
                </a:tc>
                <a:tc>
                  <a:txBody>
                    <a:bodyPr/>
                    <a:lstStyle/>
                    <a:p>
                      <a:r>
                        <a:rPr lang="en-US" sz="800" dirty="0"/>
                        <a:t>JUDICIAL/LEGAL</a:t>
                      </a:r>
                      <a:endParaRPr lang="en-ZA" sz="800" dirty="0"/>
                    </a:p>
                  </a:txBody>
                  <a:tcPr/>
                </a:tc>
                <a:tc>
                  <a:txBody>
                    <a:bodyPr/>
                    <a:lstStyle/>
                    <a:p>
                      <a:r>
                        <a:rPr lang="en-US" sz="800" dirty="0"/>
                        <a:t>Constitutional Compliance, Justice Administrative Justice ( Includes ethics) and span of control includes all</a:t>
                      </a:r>
                      <a:endParaRPr lang="en-ZA" sz="800" dirty="0"/>
                    </a:p>
                  </a:txBody>
                  <a:tcPr/>
                </a:tc>
                <a:tc>
                  <a:txBody>
                    <a:bodyPr/>
                    <a:lstStyle/>
                    <a:p>
                      <a:pPr marL="228600" indent="-228600">
                        <a:buFont typeface="+mj-lt"/>
                        <a:buAutoNum type="arabicPeriod"/>
                      </a:pPr>
                      <a:r>
                        <a:rPr lang="en-US" sz="800" dirty="0"/>
                        <a:t>Good compliance with judgements  by other branches</a:t>
                      </a:r>
                    </a:p>
                    <a:p>
                      <a:pPr marL="228600" indent="-228600">
                        <a:buFont typeface="+mj-lt"/>
                        <a:buAutoNum type="arabicPeriod"/>
                      </a:pPr>
                      <a:r>
                        <a:rPr lang="en-US" sz="800" dirty="0"/>
                        <a:t>Slow and concerning STDs regarding prosecution of state capture cases</a:t>
                      </a:r>
                    </a:p>
                    <a:p>
                      <a:pPr marL="228600" indent="-228600">
                        <a:buFont typeface="+mj-lt"/>
                        <a:buAutoNum type="arabicPeriod"/>
                      </a:pPr>
                      <a:r>
                        <a:rPr lang="en-US" sz="800" dirty="0"/>
                        <a:t>Concerns regarding class disparities implications of private prosecutions (PPS)</a:t>
                      </a:r>
                      <a:endParaRPr lang="en-ZA" sz="800" dirty="0"/>
                    </a:p>
                  </a:txBody>
                  <a:tcPr/>
                </a:tc>
                <a:tc>
                  <a:txBody>
                    <a:bodyPr/>
                    <a:lstStyle/>
                    <a:p>
                      <a:r>
                        <a:rPr lang="en-US" sz="800" dirty="0"/>
                        <a:t>NPA to establish what stops or sabotages some prosecutions and SOPs that standardize investigation process including when arrests are to be made and matters enrolled</a:t>
                      </a:r>
                    </a:p>
                    <a:p>
                      <a:r>
                        <a:rPr lang="en-US" sz="800" dirty="0"/>
                        <a:t>Review law of PPs</a:t>
                      </a:r>
                      <a:endParaRPr lang="en-ZA" sz="800" dirty="0"/>
                    </a:p>
                  </a:txBody>
                  <a:tcPr/>
                </a:tc>
                <a:extLst>
                  <a:ext uri="{0D108BD9-81ED-4DB2-BD59-A6C34878D82A}">
                    <a16:rowId xmlns:a16="http://schemas.microsoft.com/office/drawing/2014/main" val="2005601160"/>
                  </a:ext>
                </a:extLst>
              </a:tr>
              <a:tr h="465091">
                <a:tc>
                  <a:txBody>
                    <a:bodyPr/>
                    <a:lstStyle/>
                    <a:p>
                      <a:r>
                        <a:rPr lang="en-US" sz="800" dirty="0"/>
                        <a:t>PUBLIC PROTECTOR</a:t>
                      </a:r>
                      <a:endParaRPr lang="en-ZA" sz="800" dirty="0"/>
                    </a:p>
                  </a:txBody>
                  <a:tcPr/>
                </a:tc>
                <a:tc>
                  <a:txBody>
                    <a:bodyPr/>
                    <a:lstStyle/>
                    <a:p>
                      <a:r>
                        <a:rPr lang="en-US" sz="800" dirty="0"/>
                        <a:t>ADMINISTRATIVE</a:t>
                      </a:r>
                      <a:endParaRPr lang="en-ZA" sz="800" dirty="0"/>
                    </a:p>
                  </a:txBody>
                  <a:tcPr/>
                </a:tc>
                <a:tc>
                  <a:txBody>
                    <a:bodyPr/>
                    <a:lstStyle/>
                    <a:p>
                      <a:r>
                        <a:rPr lang="en-US" sz="800" dirty="0"/>
                        <a:t>Proper conduct in state affairs, mainly i good governance focusing on anticorruption, ethics, maladministration and service delivery</a:t>
                      </a:r>
                      <a:endParaRPr lang="en-ZA" sz="800" dirty="0"/>
                    </a:p>
                  </a:txBody>
                  <a:tcPr/>
                </a:tc>
                <a:tc>
                  <a:txBody>
                    <a:bodyPr/>
                    <a:lstStyle/>
                    <a:p>
                      <a:r>
                        <a:rPr lang="en-US" sz="800" dirty="0"/>
                        <a:t>Improving compliance by organs of state but litigation trend still concerning given no legal aid is set aside for Gogo Dlaminis to remain part of their own causes</a:t>
                      </a:r>
                      <a:endParaRPr lang="en-ZA" sz="800" dirty="0"/>
                    </a:p>
                  </a:txBody>
                  <a:tcPr/>
                </a:tc>
                <a:tc>
                  <a:txBody>
                    <a:bodyPr/>
                    <a:lstStyle/>
                    <a:p>
                      <a:r>
                        <a:rPr lang="en-US" sz="800" dirty="0"/>
                        <a:t>Review Public Protector Act to further clarify place in access to administrative justice &amp; access </a:t>
                      </a:r>
                      <a:endParaRPr lang="en-ZA" sz="800" dirty="0"/>
                    </a:p>
                  </a:txBody>
                  <a:tcPr/>
                </a:tc>
                <a:extLst>
                  <a:ext uri="{0D108BD9-81ED-4DB2-BD59-A6C34878D82A}">
                    <a16:rowId xmlns:a16="http://schemas.microsoft.com/office/drawing/2014/main" val="3961473796"/>
                  </a:ext>
                </a:extLst>
              </a:tr>
              <a:tr h="649118">
                <a:tc>
                  <a:txBody>
                    <a:bodyPr/>
                    <a:lstStyle/>
                    <a:p>
                      <a:r>
                        <a:rPr lang="en-US" sz="800" dirty="0"/>
                        <a:t>AUDITOR GENERAL</a:t>
                      </a:r>
                      <a:endParaRPr lang="en-ZA" sz="800" dirty="0"/>
                    </a:p>
                  </a:txBody>
                  <a:tcPr/>
                </a:tc>
                <a:tc>
                  <a:txBody>
                    <a:bodyPr/>
                    <a:lstStyle/>
                    <a:p>
                      <a:r>
                        <a:rPr lang="en-US" sz="800" dirty="0"/>
                        <a:t>ADMINISTRATIVE</a:t>
                      </a:r>
                      <a:endParaRPr lang="en-ZA" sz="800" dirty="0"/>
                    </a:p>
                  </a:txBody>
                  <a:tcPr/>
                </a:tc>
                <a:tc>
                  <a:txBody>
                    <a:bodyPr/>
                    <a:lstStyle/>
                    <a:p>
                      <a:r>
                        <a:rPr lang="en-US" sz="800" dirty="0"/>
                        <a:t>Primarily proper resource utilization and  related rules compliance</a:t>
                      </a:r>
                      <a:endParaRPr lang="en-ZA" sz="800" dirty="0"/>
                    </a:p>
                  </a:txBody>
                  <a:tcPr/>
                </a:tc>
                <a:tc>
                  <a:txBody>
                    <a:bodyPr/>
                    <a:lstStyle/>
                    <a:p>
                      <a:r>
                        <a:rPr lang="en-US" sz="800" dirty="0"/>
                        <a:t>Concerns that irregularities are growing rather than declining, key concern being social justice implications of the slowing of service delivery in addition to resource theft through corruption and fraud</a:t>
                      </a:r>
                      <a:endParaRPr lang="en-ZA" sz="800" dirty="0"/>
                    </a:p>
                  </a:txBody>
                  <a:tcPr/>
                </a:tc>
                <a:tc>
                  <a:txBody>
                    <a:bodyPr/>
                    <a:lstStyle/>
                    <a:p>
                      <a:r>
                        <a:rPr lang="en-US" sz="800" dirty="0"/>
                        <a:t>Leverage NSG to train those responsible for lapses and reconsider use of criminal law for non-criminal conduct as it encourages masking.</a:t>
                      </a:r>
                      <a:endParaRPr lang="en-ZA" sz="800" dirty="0"/>
                    </a:p>
                  </a:txBody>
                  <a:tcPr/>
                </a:tc>
                <a:extLst>
                  <a:ext uri="{0D108BD9-81ED-4DB2-BD59-A6C34878D82A}">
                    <a16:rowId xmlns:a16="http://schemas.microsoft.com/office/drawing/2014/main" val="2498695299"/>
                  </a:ext>
                </a:extLst>
              </a:tr>
              <a:tr h="649118">
                <a:tc>
                  <a:txBody>
                    <a:bodyPr/>
                    <a:lstStyle/>
                    <a:p>
                      <a:r>
                        <a:rPr lang="en-US" sz="800" dirty="0"/>
                        <a:t>Human Rights| Gender| CRC Commissions</a:t>
                      </a:r>
                      <a:endParaRPr lang="en-ZA" sz="800" dirty="0"/>
                    </a:p>
                  </a:txBody>
                  <a:tcPr/>
                </a:tc>
                <a:tc>
                  <a:txBody>
                    <a:bodyPr/>
                    <a:lstStyle/>
                    <a:p>
                      <a:r>
                        <a:rPr lang="en-US" sz="800" dirty="0"/>
                        <a:t>ADMINISTRATIVE</a:t>
                      </a:r>
                      <a:endParaRPr lang="en-ZA" sz="800" dirty="0"/>
                    </a:p>
                  </a:txBody>
                  <a:tcPr/>
                </a:tc>
                <a:tc>
                  <a:txBody>
                    <a:bodyPr/>
                    <a:lstStyle/>
                    <a:p>
                      <a:r>
                        <a:rPr lang="en-US" sz="800" dirty="0"/>
                        <a:t>Human rights and equality related inclusive of civil society</a:t>
                      </a:r>
                      <a:endParaRPr lang="en-ZA" sz="800" dirty="0"/>
                    </a:p>
                  </a:txBody>
                  <a:tcPr/>
                </a:tc>
                <a:tc>
                  <a:txBody>
                    <a:bodyPr/>
                    <a:lstStyle/>
                    <a:p>
                      <a:r>
                        <a:rPr lang="en-US" sz="800" dirty="0"/>
                        <a:t>Concerns regarding no-n compliance, including failure to implement Chapter 5 of the Equality Act despite SAHRC directive in 2010 and massive derailment of advancement of social justice</a:t>
                      </a:r>
                      <a:endParaRPr lang="en-ZA" sz="800" dirty="0"/>
                    </a:p>
                  </a:txBody>
                  <a:tcPr/>
                </a:tc>
                <a:tc>
                  <a:txBody>
                    <a:bodyPr/>
                    <a:lstStyle/>
                    <a:p>
                      <a:r>
                        <a:rPr lang="en-US" sz="800" dirty="0"/>
                        <a:t>Consider a Venice styled Commission that feeds parliament on latest jurisprudence and systemic implications</a:t>
                      </a:r>
                    </a:p>
                    <a:p>
                      <a:r>
                        <a:rPr lang="en-US" sz="800" dirty="0"/>
                        <a:t>Make failure to implement without cause a punishable ethical violation</a:t>
                      </a:r>
                      <a:endParaRPr lang="en-ZA" sz="800" dirty="0"/>
                    </a:p>
                  </a:txBody>
                  <a:tcPr/>
                </a:tc>
                <a:extLst>
                  <a:ext uri="{0D108BD9-81ED-4DB2-BD59-A6C34878D82A}">
                    <a16:rowId xmlns:a16="http://schemas.microsoft.com/office/drawing/2014/main" val="1534750154"/>
                  </a:ext>
                </a:extLst>
              </a:tr>
              <a:tr h="510243">
                <a:tc>
                  <a:txBody>
                    <a:bodyPr/>
                    <a:lstStyle/>
                    <a:p>
                      <a:r>
                        <a:rPr lang="en-US" sz="800" dirty="0"/>
                        <a:t>PUBLIC SERVICE COMMISSION</a:t>
                      </a:r>
                      <a:endParaRPr lang="en-ZA" sz="800" dirty="0"/>
                    </a:p>
                  </a:txBody>
                  <a:tcPr/>
                </a:tc>
                <a:tc>
                  <a:txBody>
                    <a:bodyPr/>
                    <a:lstStyle/>
                    <a:p>
                      <a:r>
                        <a:rPr lang="en-US" sz="800" dirty="0"/>
                        <a:t>ADMINISTRATIVE</a:t>
                      </a:r>
                      <a:endParaRPr lang="en-ZA" sz="800" dirty="0"/>
                    </a:p>
                  </a:txBody>
                  <a:tcPr/>
                </a:tc>
                <a:tc>
                  <a:txBody>
                    <a:bodyPr/>
                    <a:lstStyle/>
                    <a:p>
                      <a:r>
                        <a:rPr lang="en-US" sz="800" dirty="0"/>
                        <a:t>Public administration mostly human resources rights and conduct</a:t>
                      </a:r>
                      <a:endParaRPr lang="en-ZA" sz="800" dirty="0"/>
                    </a:p>
                  </a:txBody>
                  <a:tcPr/>
                </a:tc>
                <a:tc>
                  <a:txBody>
                    <a:bodyPr/>
                    <a:lstStyle/>
                    <a:p>
                      <a:r>
                        <a:rPr lang="en-US" sz="800" dirty="0"/>
                        <a:t>Slow processing of HR cases with massive implications for financial wastage, vacancies and related service disruption affecting mostly those who absolutely rely on government services</a:t>
                      </a:r>
                      <a:endParaRPr lang="en-ZA" sz="800" dirty="0"/>
                    </a:p>
                  </a:txBody>
                  <a:tcPr/>
                </a:tc>
                <a:tc>
                  <a:txBody>
                    <a:bodyPr/>
                    <a:lstStyle/>
                    <a:p>
                      <a:r>
                        <a:rPr lang="en-US" sz="800" dirty="0"/>
                        <a:t>Same as SAHRC </a:t>
                      </a:r>
                    </a:p>
                    <a:p>
                      <a:r>
                        <a:rPr lang="en-US" sz="800" dirty="0"/>
                        <a:t>Factor ethics in recruitment</a:t>
                      </a:r>
                    </a:p>
                    <a:p>
                      <a:r>
                        <a:rPr lang="en-US" sz="800" dirty="0"/>
                        <a:t>Emphasis  on ethical gov training, incl. justice and conflicts of interest.</a:t>
                      </a:r>
                      <a:endParaRPr lang="en-ZA" sz="800" dirty="0"/>
                    </a:p>
                  </a:txBody>
                  <a:tcPr/>
                </a:tc>
                <a:extLst>
                  <a:ext uri="{0D108BD9-81ED-4DB2-BD59-A6C34878D82A}">
                    <a16:rowId xmlns:a16="http://schemas.microsoft.com/office/drawing/2014/main" val="423940376"/>
                  </a:ext>
                </a:extLst>
              </a:tr>
              <a:tr h="649118">
                <a:tc>
                  <a:txBody>
                    <a:bodyPr/>
                    <a:lstStyle/>
                    <a:p>
                      <a:r>
                        <a:rPr lang="en-US" sz="800" dirty="0"/>
                        <a:t>MEDIA &amp; CIVIL SOCIETY</a:t>
                      </a:r>
                      <a:endParaRPr lang="en-ZA" sz="800" dirty="0"/>
                    </a:p>
                  </a:txBody>
                  <a:tcPr/>
                </a:tc>
                <a:tc>
                  <a:txBody>
                    <a:bodyPr/>
                    <a:lstStyle/>
                    <a:p>
                      <a:r>
                        <a:rPr lang="en-US" sz="800" dirty="0"/>
                        <a:t>SOCIAL ACCOUNTABILITY</a:t>
                      </a:r>
                      <a:endParaRPr lang="en-ZA" sz="800" dirty="0"/>
                    </a:p>
                  </a:txBody>
                  <a:tcPr/>
                </a:tc>
                <a:tc>
                  <a:txBody>
                    <a:bodyPr/>
                    <a:lstStyle/>
                    <a:p>
                      <a:r>
                        <a:rPr lang="en-US" sz="800" dirty="0"/>
                        <a:t>State affairs, civil society and global governance</a:t>
                      </a:r>
                      <a:endParaRPr lang="en-ZA" sz="800" dirty="0"/>
                    </a:p>
                  </a:txBody>
                  <a:tcPr/>
                </a:tc>
                <a:tc>
                  <a:txBody>
                    <a:bodyPr/>
                    <a:lstStyle/>
                    <a:p>
                      <a:r>
                        <a:rPr lang="en-US" sz="800" dirty="0"/>
                        <a:t>Active investigative media ‘s key results but polarization and partisan trends might put pressure on some and none on others. Also social accountability tends to be flare-up oriented e.g. state capture</a:t>
                      </a:r>
                      <a:endParaRPr lang="en-ZA" sz="800" dirty="0"/>
                    </a:p>
                  </a:txBody>
                  <a:tcPr/>
                </a:tc>
                <a:tc>
                  <a:txBody>
                    <a:bodyPr/>
                    <a:lstStyle/>
                    <a:p>
                      <a:r>
                        <a:rPr lang="en-US" sz="800" dirty="0"/>
                        <a:t>Citizen compacts  supported by Constitutional and Legal literacy plus gov tech powered transparency tools such as block chain</a:t>
                      </a:r>
                      <a:endParaRPr lang="en-ZA" sz="800" dirty="0"/>
                    </a:p>
                  </a:txBody>
                  <a:tcPr/>
                </a:tc>
                <a:extLst>
                  <a:ext uri="{0D108BD9-81ED-4DB2-BD59-A6C34878D82A}">
                    <a16:rowId xmlns:a16="http://schemas.microsoft.com/office/drawing/2014/main" val="1103911457"/>
                  </a:ext>
                </a:extLst>
              </a:tr>
            </a:tbl>
          </a:graphicData>
        </a:graphic>
      </p:graphicFrame>
    </p:spTree>
    <p:extLst>
      <p:ext uri="{BB962C8B-B14F-4D97-AF65-F5344CB8AC3E}">
        <p14:creationId xmlns:p14="http://schemas.microsoft.com/office/powerpoint/2010/main" val="3231726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FCBC-288D-488A-8DD9-0DCA3457D1F7}"/>
              </a:ext>
            </a:extLst>
          </p:cNvPr>
          <p:cNvSpPr>
            <a:spLocks noGrp="1"/>
          </p:cNvSpPr>
          <p:nvPr>
            <p:ph type="title"/>
          </p:nvPr>
        </p:nvSpPr>
        <p:spPr>
          <a:xfrm>
            <a:off x="93132" y="0"/>
            <a:ext cx="5596467" cy="1323439"/>
          </a:xfrm>
        </p:spPr>
        <p:txBody>
          <a:bodyPr anchor="t">
            <a:normAutofit/>
          </a:bodyPr>
          <a:lstStyle/>
          <a:p>
            <a:r>
              <a:rPr lang="en-US" sz="2700" dirty="0">
                <a:latin typeface="Bernard MT Condensed" panose="02050806060905020404" pitchFamily="18" charset="0"/>
              </a:rPr>
              <a:t>STATE OF OVERSIGHT, COMPLIANCE AND IMPLICATIONS FOR SOCIAL JUSTICE</a:t>
            </a:r>
            <a:endParaRPr lang="en-ZA" sz="2700" dirty="0">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3D24F836-6582-4362-AAFD-7712A1D22226}"/>
              </a:ext>
            </a:extLst>
          </p:cNvPr>
          <p:cNvSpPr>
            <a:spLocks noGrp="1"/>
          </p:cNvSpPr>
          <p:nvPr>
            <p:ph idx="1"/>
          </p:nvPr>
        </p:nvSpPr>
        <p:spPr>
          <a:xfrm>
            <a:off x="628650" y="3146400"/>
            <a:ext cx="3295650" cy="2454300"/>
          </a:xfrm>
        </p:spPr>
        <p:txBody>
          <a:bodyPr>
            <a:normAutofit/>
          </a:bodyPr>
          <a:lstStyle/>
          <a:p>
            <a:pPr marL="0" indent="0">
              <a:buNone/>
            </a:pPr>
            <a:endParaRPr lang="en-ZA" sz="2100" dirty="0">
              <a:solidFill>
                <a:schemeClr val="bg1">
                  <a:alpha val="80000"/>
                </a:schemeClr>
              </a:solidFill>
            </a:endParaRPr>
          </a:p>
          <a:p>
            <a:pPr marL="514350" indent="-514350">
              <a:buFont typeface="+mj-lt"/>
              <a:buAutoNum type="arabicPeriod"/>
            </a:pPr>
            <a:endParaRPr lang="en-ZA" sz="2100" dirty="0">
              <a:solidFill>
                <a:schemeClr val="bg1">
                  <a:alpha val="80000"/>
                </a:schemeClr>
              </a:solidFill>
            </a:endParaRPr>
          </a:p>
        </p:txBody>
      </p:sp>
      <p:sp>
        <p:nvSpPr>
          <p:cNvPr id="9" name="Content Placeholder 2">
            <a:extLst>
              <a:ext uri="{FF2B5EF4-FFF2-40B4-BE49-F238E27FC236}">
                <a16:creationId xmlns:a16="http://schemas.microsoft.com/office/drawing/2014/main" id="{53DDF02F-56E8-6F3B-DFF7-15951C7CE20F}"/>
              </a:ext>
            </a:extLst>
          </p:cNvPr>
          <p:cNvSpPr txBox="1">
            <a:spLocks/>
          </p:cNvSpPr>
          <p:nvPr/>
        </p:nvSpPr>
        <p:spPr>
          <a:xfrm>
            <a:off x="52226" y="684611"/>
            <a:ext cx="6213795" cy="5884333"/>
          </a:xfrm>
          <a:prstGeom prst="rect">
            <a:avLst/>
          </a:prstGeom>
        </p:spPr>
        <p:txBody>
          <a:bodyPr vert="horz" lIns="91440" tIns="45720" rIns="91440" bIns="45720" rtlCol="0">
            <a:normAutofit fontScale="25000" lnSpcReduction="20000"/>
          </a:bodyPr>
          <a:lstStyle>
            <a:lvl1pPr marL="228600" indent="-360000" algn="l" defTabSz="914400" rtl="0" eaLnBrk="1" latinLnBrk="0" hangingPunct="1">
              <a:lnSpc>
                <a:spcPct val="110000"/>
              </a:lnSpc>
              <a:spcBef>
                <a:spcPts val="500"/>
              </a:spcBef>
              <a:buFont typeface="Arial" panose="020B0604020202020204" pitchFamily="34" charset="0"/>
              <a:buChar char="•"/>
              <a:defRPr sz="2000" kern="1200">
                <a:solidFill>
                  <a:schemeClr val="bg1"/>
                </a:solidFill>
                <a:latin typeface="Gill Sans MT" panose="020B0502020104020203" pitchFamily="34" charset="0"/>
                <a:ea typeface="+mn-ea"/>
                <a:cs typeface="+mn-cs"/>
              </a:defRPr>
            </a:lvl1pPr>
            <a:lvl2pPr marL="685800" indent="-360000" algn="l" defTabSz="914400" rtl="0" eaLnBrk="1" latinLnBrk="0" hangingPunct="1">
              <a:lnSpc>
                <a:spcPct val="110000"/>
              </a:lnSpc>
              <a:spcBef>
                <a:spcPts val="500"/>
              </a:spcBef>
              <a:buFont typeface="Arial" panose="020B0604020202020204" pitchFamily="34" charset="0"/>
              <a:buChar char="•"/>
              <a:defRPr sz="2000" kern="1200">
                <a:solidFill>
                  <a:schemeClr val="bg1"/>
                </a:solidFill>
                <a:latin typeface="Gill Sans MT" panose="020B0502020104020203" pitchFamily="34" charset="0"/>
                <a:ea typeface="+mn-ea"/>
                <a:cs typeface="+mn-cs"/>
              </a:defRPr>
            </a:lvl2pPr>
            <a:lvl3pPr marL="1143000" indent="-360000" algn="l" defTabSz="914400" rtl="0" eaLnBrk="1" latinLnBrk="0" hangingPunct="1">
              <a:lnSpc>
                <a:spcPct val="110000"/>
              </a:lnSpc>
              <a:spcBef>
                <a:spcPts val="500"/>
              </a:spcBef>
              <a:buFont typeface="Arial" panose="020B0604020202020204" pitchFamily="34" charset="0"/>
              <a:buChar char="•"/>
              <a:defRPr sz="2000" kern="1200">
                <a:solidFill>
                  <a:schemeClr val="bg1"/>
                </a:solidFill>
                <a:latin typeface="Gill Sans MT" panose="020B0502020104020203" pitchFamily="34" charset="0"/>
                <a:ea typeface="+mn-ea"/>
                <a:cs typeface="+mn-cs"/>
              </a:defRPr>
            </a:lvl3pPr>
            <a:lvl4pPr marL="1600200" indent="-360000" algn="l" defTabSz="914400" rtl="0" eaLnBrk="1" latinLnBrk="0" hangingPunct="1">
              <a:lnSpc>
                <a:spcPct val="110000"/>
              </a:lnSpc>
              <a:spcBef>
                <a:spcPts val="500"/>
              </a:spcBef>
              <a:buFont typeface="Arial" panose="020B0604020202020204" pitchFamily="34" charset="0"/>
              <a:buChar char="•"/>
              <a:defRPr sz="2000" kern="1200">
                <a:solidFill>
                  <a:schemeClr val="bg1"/>
                </a:solidFill>
                <a:latin typeface="Gill Sans MT" panose="020B0502020104020203" pitchFamily="34" charset="0"/>
                <a:ea typeface="+mn-ea"/>
                <a:cs typeface="+mn-cs"/>
              </a:defRPr>
            </a:lvl4pPr>
            <a:lvl5pPr marL="2057400" indent="-360000" algn="l" defTabSz="914400" rtl="0" eaLnBrk="1" latinLnBrk="0" hangingPunct="1">
              <a:lnSpc>
                <a:spcPct val="110000"/>
              </a:lnSpc>
              <a:spcBef>
                <a:spcPts val="500"/>
              </a:spcBef>
              <a:buFont typeface="Arial" panose="020B0604020202020204" pitchFamily="34" charset="0"/>
              <a:buChar char="•"/>
              <a:defRPr sz="2000" kern="1200">
                <a:solidFill>
                  <a:schemeClr val="bg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indent="-1143000">
              <a:lnSpc>
                <a:spcPct val="100000"/>
              </a:lnSpc>
              <a:buFont typeface="+mj-lt"/>
              <a:buAutoNum type="arabicPeriod"/>
            </a:pPr>
            <a:r>
              <a:rPr lang="en-US" sz="6400" b="1" dirty="0">
                <a:latin typeface="+mn-lt"/>
              </a:rPr>
              <a:t>Mindless oversight is not oversight and does not foster accountability as contemplated in the Constitution. Oversight should not just check that rules are complied with. Equally important is ensuring that public governance progressively transforms South Africa from the country that was inherited into the society envisaged in the Constitution.  This goes beyond stopping Gimbas from gobbling public resources and includes ensuring that all laws, policies and programmes are aligned to the transformative governance ethos in the Constitution at the heart of which is the advancement of  democratic governance, social justice and fundamental human rights for all.</a:t>
            </a:r>
          </a:p>
          <a:p>
            <a:pPr marL="1143000" indent="-1143000" algn="just">
              <a:lnSpc>
                <a:spcPct val="100000"/>
              </a:lnSpc>
              <a:buFont typeface="+mj-lt"/>
              <a:buAutoNum type="arabicPeriod"/>
            </a:pPr>
            <a:r>
              <a:rPr lang="en-US" sz="6400" b="1" dirty="0">
                <a:latin typeface="+mn-lt"/>
              </a:rPr>
              <a:t>The Thuma- CSJ titled </a:t>
            </a:r>
            <a:r>
              <a:rPr lang="en-US" sz="6400" b="1" i="1" dirty="0">
                <a:solidFill>
                  <a:srgbClr val="1EE6B2"/>
                </a:solidFill>
                <a:highlight>
                  <a:srgbClr val="79121D"/>
                </a:highlight>
                <a:latin typeface="+mn-lt"/>
              </a:rPr>
              <a:t>THE CONSTITUTION, PEOPLE’S PRESSING HUMAN RIGHTS NEEDS AND POLITICAL PARTY PRIORITIES : A MATCH OR DISSONANCE</a:t>
            </a:r>
            <a:r>
              <a:rPr lang="en-US" sz="6400" b="1" i="1" dirty="0">
                <a:latin typeface="+mn-lt"/>
              </a:rPr>
              <a:t> </a:t>
            </a:r>
            <a:r>
              <a:rPr lang="en-US" sz="6400" b="1" dirty="0">
                <a:latin typeface="+mn-lt"/>
              </a:rPr>
              <a:t>lays bare the fact that despite our progressive constitution, laws, programmes and massive social investments  democracy is not working for many and has not transformed the pyramidic structure of the inherited colonial-apartheid economy and that this has a radicalizing effect in addition to legitimizing violations of the rule of law. </a:t>
            </a:r>
          </a:p>
          <a:p>
            <a:pPr marL="514350" indent="-514350" algn="just">
              <a:lnSpc>
                <a:spcPct val="100000"/>
              </a:lnSpc>
              <a:buFont typeface="+mj-lt"/>
              <a:buAutoNum type="arabicPeriod"/>
            </a:pPr>
            <a:endParaRPr lang="en-US" sz="6400" b="1" dirty="0">
              <a:latin typeface="+mn-lt"/>
            </a:endParaRPr>
          </a:p>
          <a:p>
            <a:pPr marL="1143000" indent="-1143000" algn="just">
              <a:lnSpc>
                <a:spcPct val="100000"/>
              </a:lnSpc>
              <a:buFont typeface="+mj-lt"/>
              <a:buAutoNum type="arabicPeriod"/>
            </a:pPr>
            <a:r>
              <a:rPr lang="en-US" sz="6400" b="1" dirty="0">
                <a:latin typeface="+mn-lt"/>
              </a:rPr>
              <a:t>Oligarchy is not democracy the replacement of one oligarchy with another will not yield constitutional objectives and as a result will not save South Africa from degenerating further into oligarchy steeped in demagoguery, leading to more rejection of the Constitution as a Potemkin charade and of democracy as having no merit  </a:t>
            </a:r>
          </a:p>
          <a:p>
            <a:pPr marL="0" indent="0">
              <a:lnSpc>
                <a:spcPct val="100000"/>
              </a:lnSpc>
              <a:buFont typeface="Arial" panose="020B0604020202020204" pitchFamily="34" charset="0"/>
              <a:buNone/>
            </a:pPr>
            <a:r>
              <a:rPr lang="en-US" sz="4300" dirty="0"/>
              <a:t> </a:t>
            </a:r>
          </a:p>
          <a:p>
            <a:pPr marL="0" indent="0">
              <a:lnSpc>
                <a:spcPct val="100000"/>
              </a:lnSpc>
              <a:buFont typeface="Arial" panose="020B0604020202020204" pitchFamily="34" charset="0"/>
              <a:buNone/>
            </a:pPr>
            <a:endParaRPr lang="en-US" sz="600" dirty="0"/>
          </a:p>
          <a:p>
            <a:pPr marL="0" indent="0">
              <a:lnSpc>
                <a:spcPct val="100000"/>
              </a:lnSpc>
              <a:buFont typeface="Arial" panose="020B0604020202020204" pitchFamily="34" charset="0"/>
              <a:buNone/>
            </a:pPr>
            <a:endParaRPr lang="en-US" sz="600" dirty="0"/>
          </a:p>
        </p:txBody>
      </p:sp>
      <p:pic>
        <p:nvPicPr>
          <p:cNvPr id="13" name="Picture 12" descr="A lighthouse on a hill&#10;&#10;Description automatically generated">
            <a:extLst>
              <a:ext uri="{FF2B5EF4-FFF2-40B4-BE49-F238E27FC236}">
                <a16:creationId xmlns:a16="http://schemas.microsoft.com/office/drawing/2014/main" id="{FC2A7ACF-0378-59EB-468B-4ADE78D2C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022" y="3626776"/>
            <a:ext cx="2877978" cy="3268133"/>
          </a:xfrm>
          <a:prstGeom prst="rect">
            <a:avLst/>
          </a:prstGeom>
        </p:spPr>
      </p:pic>
      <p:pic>
        <p:nvPicPr>
          <p:cNvPr id="16" name="Picture 15" descr="A close-up of a train&#10;&#10;Description automatically generated">
            <a:extLst>
              <a:ext uri="{FF2B5EF4-FFF2-40B4-BE49-F238E27FC236}">
                <a16:creationId xmlns:a16="http://schemas.microsoft.com/office/drawing/2014/main" id="{910C5BB0-7B18-723B-BD43-3FA3D1308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022" y="358644"/>
            <a:ext cx="2877977" cy="3268133"/>
          </a:xfrm>
          <a:prstGeom prst="rect">
            <a:avLst/>
          </a:prstGeom>
        </p:spPr>
      </p:pic>
    </p:spTree>
    <p:extLst>
      <p:ext uri="{BB962C8B-B14F-4D97-AF65-F5344CB8AC3E}">
        <p14:creationId xmlns:p14="http://schemas.microsoft.com/office/powerpoint/2010/main" val="429635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5">
            <a:extLst>
              <a:ext uri="{FF2B5EF4-FFF2-40B4-BE49-F238E27FC236}">
                <a16:creationId xmlns:a16="http://schemas.microsoft.com/office/drawing/2014/main" id="{2D128CC3-57E5-4B98-B9DC-37163AE872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07" r="2847" b="-1"/>
          <a:stretch/>
        </p:blipFill>
        <p:spPr bwMode="auto">
          <a:xfrm>
            <a:off x="5723466" y="850114"/>
            <a:ext cx="3404599" cy="5221525"/>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Content Placeholder 4">
            <a:extLst>
              <a:ext uri="{FF2B5EF4-FFF2-40B4-BE49-F238E27FC236}">
                <a16:creationId xmlns:a16="http://schemas.microsoft.com/office/drawing/2014/main" id="{0552EA8E-31EC-43C0-A15B-7A49DA316627}"/>
              </a:ext>
            </a:extLst>
          </p:cNvPr>
          <p:cNvSpPr>
            <a:spLocks noGrp="1"/>
          </p:cNvSpPr>
          <p:nvPr>
            <p:ph idx="1"/>
          </p:nvPr>
        </p:nvSpPr>
        <p:spPr>
          <a:xfrm>
            <a:off x="-132787" y="1395604"/>
            <a:ext cx="5856254" cy="5404143"/>
          </a:xfrm>
        </p:spPr>
        <p:txBody>
          <a:bodyPr vert="horz" lIns="68580" tIns="34290" rIns="68580" bIns="34290" rtlCol="0">
            <a:noAutofit/>
          </a:bodyPr>
          <a:lstStyle/>
          <a:p>
            <a:pPr marL="428625" indent="-257175" algn="just">
              <a:lnSpc>
                <a:spcPct val="115000"/>
              </a:lnSpc>
              <a:buAutoNum type="arabicPeriod"/>
            </a:pPr>
            <a:r>
              <a:rPr lang="en-US" sz="1600" b="1" dirty="0">
                <a:solidFill>
                  <a:schemeClr val="bg1">
                    <a:alpha val="70000"/>
                  </a:schemeClr>
                </a:solidFill>
                <a:highlight>
                  <a:srgbClr val="CC9900"/>
                </a:highlight>
                <a:latin typeface="Arial Narrow" panose="020B0606020202030204" pitchFamily="34" charset="0"/>
              </a:rPr>
              <a:t>Leadership: </a:t>
            </a:r>
            <a:r>
              <a:rPr lang="en-US" sz="1600" b="1" dirty="0">
                <a:solidFill>
                  <a:schemeClr val="bg1">
                    <a:alpha val="70000"/>
                  </a:schemeClr>
                </a:solidFill>
                <a:latin typeface="Arial Narrow" panose="020B0606020202030204" pitchFamily="34" charset="0"/>
              </a:rPr>
              <a:t>Who will my action influence and inspire to think and act in a particular way to achieve what?</a:t>
            </a:r>
          </a:p>
          <a:p>
            <a:pPr marL="428625" indent="-257175" algn="just">
              <a:lnSpc>
                <a:spcPct val="115000"/>
              </a:lnSpc>
              <a:buAutoNum type="arabicPeriod"/>
            </a:pPr>
            <a:r>
              <a:rPr lang="en-US" sz="1600" b="1" dirty="0">
                <a:solidFill>
                  <a:schemeClr val="bg1">
                    <a:alpha val="70000"/>
                  </a:schemeClr>
                </a:solidFill>
                <a:highlight>
                  <a:srgbClr val="CC9900"/>
                </a:highlight>
                <a:latin typeface="Arial Narrow" panose="020B0606020202030204" pitchFamily="34" charset="0"/>
              </a:rPr>
              <a:t>Ethics: </a:t>
            </a:r>
            <a:r>
              <a:rPr lang="en-US" sz="1600" b="1" dirty="0">
                <a:solidFill>
                  <a:schemeClr val="bg1">
                    <a:alpha val="70000"/>
                  </a:schemeClr>
                </a:solidFill>
                <a:latin typeface="Arial Narrow" panose="020B0606020202030204" pitchFamily="34" charset="0"/>
              </a:rPr>
              <a:t>Is this the right thing to do and the right way to do it? NB to think of right and wrong as concepts with plasticity and which transcend obvious wrongs such as dishonesty, corruption, including state capture,  and  fraud and includes fairness and social justice. This requires a beyond just us leadership ethos.</a:t>
            </a:r>
          </a:p>
          <a:p>
            <a:pPr marL="428625" indent="-257175" algn="just">
              <a:lnSpc>
                <a:spcPct val="115000"/>
              </a:lnSpc>
              <a:buAutoNum type="arabicPeriod"/>
            </a:pPr>
            <a:r>
              <a:rPr lang="en-US" sz="1600" b="1" dirty="0">
                <a:solidFill>
                  <a:schemeClr val="bg1">
                    <a:alpha val="70000"/>
                  </a:schemeClr>
                </a:solidFill>
                <a:highlight>
                  <a:srgbClr val="CC9900"/>
                </a:highlight>
                <a:latin typeface="Arial Narrow" panose="020B0606020202030204" pitchFamily="34" charset="0"/>
              </a:rPr>
              <a:t>Purpose: </a:t>
            </a:r>
            <a:r>
              <a:rPr lang="en-US" sz="1600" b="1" dirty="0">
                <a:solidFill>
                  <a:schemeClr val="bg1">
                    <a:alpha val="70000"/>
                  </a:schemeClr>
                </a:solidFill>
                <a:latin typeface="Arial Narrow" panose="020B0606020202030204" pitchFamily="34" charset="0"/>
              </a:rPr>
              <a:t>What is the purpose of my action and is it aligned to relevant purposes?</a:t>
            </a:r>
          </a:p>
          <a:p>
            <a:pPr marL="428625" indent="-257175" algn="just">
              <a:lnSpc>
                <a:spcPct val="115000"/>
              </a:lnSpc>
              <a:buAutoNum type="arabicPeriod"/>
            </a:pPr>
            <a:r>
              <a:rPr lang="en-US" sz="1600" b="1" dirty="0">
                <a:solidFill>
                  <a:schemeClr val="bg1">
                    <a:alpha val="70000"/>
                  </a:schemeClr>
                </a:solidFill>
                <a:highlight>
                  <a:srgbClr val="CC9900"/>
                </a:highlight>
                <a:latin typeface="Arial Narrow" panose="020B0606020202030204" pitchFamily="34" charset="0"/>
              </a:rPr>
              <a:t>Impact Conscious: </a:t>
            </a:r>
            <a:r>
              <a:rPr lang="en-US" sz="1600" b="1" dirty="0">
                <a:solidFill>
                  <a:schemeClr val="bg1">
                    <a:alpha val="70000"/>
                  </a:schemeClr>
                </a:solidFill>
                <a:latin typeface="Arial Narrow" panose="020B0606020202030204" pitchFamily="34" charset="0"/>
              </a:rPr>
              <a:t>What will be the impact on my life, family, organization, others and the environment now and in years to come?</a:t>
            </a:r>
          </a:p>
          <a:p>
            <a:pPr marL="428625" indent="-257175" algn="just">
              <a:lnSpc>
                <a:spcPct val="115000"/>
              </a:lnSpc>
              <a:buAutoNum type="arabicPeriod"/>
            </a:pPr>
            <a:r>
              <a:rPr lang="en-US" sz="1600" b="1" dirty="0">
                <a:solidFill>
                  <a:schemeClr val="bg1">
                    <a:alpha val="70000"/>
                  </a:schemeClr>
                </a:solidFill>
                <a:highlight>
                  <a:srgbClr val="CC9900"/>
                </a:highlight>
                <a:latin typeface="Arial Narrow" panose="020B0606020202030204" pitchFamily="34" charset="0"/>
              </a:rPr>
              <a:t>C</a:t>
            </a:r>
            <a:r>
              <a:rPr lang="en-US" sz="1600" dirty="0">
                <a:solidFill>
                  <a:schemeClr val="bg1">
                    <a:alpha val="70000"/>
                  </a:schemeClr>
                </a:solidFill>
                <a:highlight>
                  <a:srgbClr val="CC9900"/>
                </a:highlight>
                <a:latin typeface="Arial Narrow" panose="020B0606020202030204" pitchFamily="34" charset="0"/>
              </a:rPr>
              <a:t>ommitment: </a:t>
            </a:r>
            <a:r>
              <a:rPr lang="en-US" sz="1600" b="1" dirty="0">
                <a:solidFill>
                  <a:schemeClr val="bg1">
                    <a:alpha val="70000"/>
                  </a:schemeClr>
                </a:solidFill>
                <a:latin typeface="Arial Narrow" panose="020B0606020202030204" pitchFamily="34" charset="0"/>
              </a:rPr>
              <a:t>Is this aligned to my commitment to serve all beyond justice as “just us” and will the applause within be enough</a:t>
            </a:r>
          </a:p>
          <a:p>
            <a:pPr indent="0">
              <a:lnSpc>
                <a:spcPct val="115000"/>
              </a:lnSpc>
            </a:pPr>
            <a:endParaRPr lang="en-US" sz="1200" b="1" dirty="0">
              <a:solidFill>
                <a:schemeClr val="tx2">
                  <a:alpha val="70000"/>
                </a:schemeClr>
              </a:solidFill>
            </a:endParaRPr>
          </a:p>
        </p:txBody>
      </p:sp>
      <p:sp>
        <p:nvSpPr>
          <p:cNvPr id="2" name="Title 1">
            <a:extLst>
              <a:ext uri="{FF2B5EF4-FFF2-40B4-BE49-F238E27FC236}">
                <a16:creationId xmlns:a16="http://schemas.microsoft.com/office/drawing/2014/main" id="{30A4C4F4-5B85-48E1-976E-F12554F55583}"/>
              </a:ext>
            </a:extLst>
          </p:cNvPr>
          <p:cNvSpPr>
            <a:spLocks noGrp="1"/>
          </p:cNvSpPr>
          <p:nvPr>
            <p:ph type="title"/>
          </p:nvPr>
        </p:nvSpPr>
        <p:spPr>
          <a:xfrm>
            <a:off x="75272" y="58252"/>
            <a:ext cx="9068728" cy="1521812"/>
          </a:xfrm>
        </p:spPr>
        <p:txBody>
          <a:bodyPr vert="horz" lIns="68580" tIns="34290" rIns="68580" bIns="34290" rtlCol="0" anchor="ctr">
            <a:noAutofit/>
          </a:bodyPr>
          <a:lstStyle/>
          <a:p>
            <a:r>
              <a:rPr lang="en-US" sz="2800" dirty="0">
                <a:solidFill>
                  <a:schemeClr val="bg1"/>
                </a:solidFill>
                <a:latin typeface="Bernard MT Condensed" panose="02050806060905020404" pitchFamily="18" charset="0"/>
              </a:rPr>
              <a:t>CONSTITUTIONAL GOVERNANCE ATTUNED OVERSIGHT AND LEADERSHIP THROUGH THE EPIC LEADERSHIP CODE</a:t>
            </a:r>
            <a:endParaRPr lang="en-US" sz="3000" dirty="0">
              <a:solidFill>
                <a:srgbClr val="CC9900"/>
              </a:solidFill>
              <a:latin typeface="Bauhaus 93" panose="04030905020B02020C02" pitchFamily="82" charset="0"/>
            </a:endParaRPr>
          </a:p>
        </p:txBody>
      </p:sp>
      <p:sp>
        <p:nvSpPr>
          <p:cNvPr id="7" name="Slide Number Placeholder 6">
            <a:extLst>
              <a:ext uri="{FF2B5EF4-FFF2-40B4-BE49-F238E27FC236}">
                <a16:creationId xmlns:a16="http://schemas.microsoft.com/office/drawing/2014/main" id="{88F073A2-DBCF-4B55-ABC9-6B11684ABBCC}"/>
              </a:ext>
            </a:extLst>
          </p:cNvPr>
          <p:cNvSpPr>
            <a:spLocks noGrp="1"/>
          </p:cNvSpPr>
          <p:nvPr>
            <p:ph type="sldNum" sz="quarter" idx="12"/>
          </p:nvPr>
        </p:nvSpPr>
        <p:spPr>
          <a:xfrm>
            <a:off x="7429500" y="5624513"/>
            <a:ext cx="1143000" cy="273844"/>
          </a:xfrm>
        </p:spPr>
        <p:txBody>
          <a:bodyPr vert="horz" lIns="68580" tIns="34290" rIns="68580" bIns="34290" rtlCol="0" anchor="ctr">
            <a:normAutofit/>
          </a:bodyPr>
          <a:lstStyle/>
          <a:p>
            <a:pPr>
              <a:spcAft>
                <a:spcPts val="450"/>
              </a:spcAft>
            </a:pPr>
            <a:fld id="{07CE569E-9B7C-4CB9-AB80-C0841F922CFF}" type="slidenum">
              <a:rPr lang="en-US">
                <a:solidFill>
                  <a:schemeClr val="tx1">
                    <a:alpha val="70000"/>
                  </a:schemeClr>
                </a:solidFill>
              </a:rPr>
              <a:pPr>
                <a:spcAft>
                  <a:spcPts val="450"/>
                </a:spcAft>
              </a:pPr>
              <a:t>13</a:t>
            </a:fld>
            <a:endParaRPr lang="en-US" dirty="0">
              <a:solidFill>
                <a:schemeClr val="tx1">
                  <a:alpha val="70000"/>
                </a:schemeClr>
              </a:solidFill>
            </a:endParaRPr>
          </a:p>
        </p:txBody>
      </p:sp>
      <p:sp>
        <p:nvSpPr>
          <p:cNvPr id="24" name="Footer Placeholder 5">
            <a:extLst>
              <a:ext uri="{FF2B5EF4-FFF2-40B4-BE49-F238E27FC236}">
                <a16:creationId xmlns:a16="http://schemas.microsoft.com/office/drawing/2014/main" id="{3581AF5D-1777-4369-1159-E296BF7EF13F}"/>
              </a:ext>
            </a:extLst>
          </p:cNvPr>
          <p:cNvSpPr>
            <a:spLocks noGrp="1"/>
          </p:cNvSpPr>
          <p:nvPr>
            <p:ph type="ftr" sz="quarter" idx="11"/>
          </p:nvPr>
        </p:nvSpPr>
        <p:spPr>
          <a:xfrm>
            <a:off x="75272" y="6358467"/>
            <a:ext cx="3236843" cy="323851"/>
          </a:xfrm>
        </p:spPr>
        <p:txBody>
          <a:bodyPr vert="horz" lIns="68580" tIns="34290" rIns="68580" bIns="34290" rtlCol="0" anchor="ctr">
            <a:normAutofit/>
          </a:bodyPr>
          <a:lstStyle/>
          <a:p>
            <a:pPr>
              <a:spcAft>
                <a:spcPts val="450"/>
              </a:spcAft>
            </a:pPr>
            <a:r>
              <a:rPr lang="en-US" sz="975" b="1" dirty="0">
                <a:solidFill>
                  <a:schemeClr val="tx2">
                    <a:alpha val="69804"/>
                  </a:schemeClr>
                </a:solidFill>
              </a:rPr>
              <a:t>© 2022 </a:t>
            </a:r>
            <a:r>
              <a:rPr lang="en-US" sz="975" b="1" dirty="0">
                <a:solidFill>
                  <a:schemeClr val="tx2">
                    <a:alpha val="69804"/>
                  </a:schemeClr>
                </a:solidFill>
                <a:latin typeface="+mn-lt"/>
              </a:rPr>
              <a:t>Prof Thuli Madonsela</a:t>
            </a:r>
          </a:p>
          <a:p>
            <a:pPr>
              <a:spcAft>
                <a:spcPts val="450"/>
              </a:spcAft>
            </a:pPr>
            <a:endParaRPr lang="en-US" kern="1200" dirty="0">
              <a:solidFill>
                <a:schemeClr val="tx1">
                  <a:alpha val="70000"/>
                </a:schemeClr>
              </a:solidFill>
              <a:latin typeface="+mn-lt"/>
              <a:ea typeface="+mn-ea"/>
              <a:cs typeface="+mn-cs"/>
            </a:endParaRPr>
          </a:p>
        </p:txBody>
      </p:sp>
      <p:pic>
        <p:nvPicPr>
          <p:cNvPr id="3" name="Picture 2" descr="Logo, company name&#10;&#10;Description automatically generated">
            <a:extLst>
              <a:ext uri="{FF2B5EF4-FFF2-40B4-BE49-F238E27FC236}">
                <a16:creationId xmlns:a16="http://schemas.microsoft.com/office/drawing/2014/main" id="{FB66A084-82DE-4B9B-1FB6-F26696EE6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383" y="6071639"/>
            <a:ext cx="739617" cy="786361"/>
          </a:xfrm>
          <a:prstGeom prst="rect">
            <a:avLst/>
          </a:prstGeom>
        </p:spPr>
      </p:pic>
    </p:spTree>
    <p:extLst>
      <p:ext uri="{BB962C8B-B14F-4D97-AF65-F5344CB8AC3E}">
        <p14:creationId xmlns:p14="http://schemas.microsoft.com/office/powerpoint/2010/main" val="120822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7" cy="6858000"/>
            <a:chOff x="1" y="0"/>
            <a:chExt cx="12191996" cy="6858000"/>
          </a:xfrm>
        </p:grpSpPr>
        <p:sp useBgFill="1">
          <p:nvSpPr>
            <p:cNvPr id="29" name="Rectangle 28">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dirty="0">
                <a:solidFill>
                  <a:schemeClr val="tx1"/>
                </a:solidFill>
              </a:endParaRPr>
            </a:p>
          </p:txBody>
        </p:sp>
        <p:sp>
          <p:nvSpPr>
            <p:cNvPr id="30" name="Rectangle 29">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3" name="Content Placeholder 2">
            <a:extLst>
              <a:ext uri="{FF2B5EF4-FFF2-40B4-BE49-F238E27FC236}">
                <a16:creationId xmlns:a16="http://schemas.microsoft.com/office/drawing/2014/main" id="{4B19C49F-2412-481C-98C3-0B758A7C84AD}"/>
              </a:ext>
            </a:extLst>
          </p:cNvPr>
          <p:cNvSpPr>
            <a:spLocks noGrp="1"/>
          </p:cNvSpPr>
          <p:nvPr>
            <p:ph idx="1"/>
          </p:nvPr>
        </p:nvSpPr>
        <p:spPr>
          <a:xfrm>
            <a:off x="-59686" y="1042713"/>
            <a:ext cx="4400218" cy="5815287"/>
          </a:xfrm>
        </p:spPr>
        <p:txBody>
          <a:bodyPr>
            <a:normAutofit fontScale="92500" lnSpcReduction="20000"/>
          </a:bodyPr>
          <a:lstStyle/>
          <a:p>
            <a:pPr marL="0" indent="0" algn="just">
              <a:lnSpc>
                <a:spcPct val="100000"/>
              </a:lnSpc>
              <a:buNone/>
            </a:pPr>
            <a:endParaRPr lang="en-ZA" sz="1300" dirty="0">
              <a:solidFill>
                <a:schemeClr val="tx1">
                  <a:alpha val="60000"/>
                </a:schemeClr>
              </a:solidFill>
            </a:endParaRPr>
          </a:p>
          <a:p>
            <a:pPr marL="342900" indent="-342900" algn="just">
              <a:lnSpc>
                <a:spcPct val="100000"/>
              </a:lnSpc>
              <a:buFont typeface="+mj-lt"/>
              <a:buAutoNum type="arabicPeriod"/>
            </a:pPr>
            <a:r>
              <a:rPr lang="en-ZA" dirty="0">
                <a:solidFill>
                  <a:schemeClr val="bg1">
                    <a:alpha val="60000"/>
                  </a:schemeClr>
                </a:solidFill>
                <a:latin typeface="Lato" panose="020F0502020204030203" pitchFamily="34" charset="0"/>
              </a:rPr>
              <a:t>Place </a:t>
            </a:r>
            <a:r>
              <a:rPr lang="en-ZA" dirty="0">
                <a:solidFill>
                  <a:schemeClr val="bg1">
                    <a:alpha val="60000"/>
                  </a:schemeClr>
                </a:solidFill>
                <a:highlight>
                  <a:srgbClr val="CC9900"/>
                </a:highlight>
                <a:latin typeface="Lato" panose="020F0502020204030203" pitchFamily="34" charset="0"/>
              </a:rPr>
              <a:t>Constitutional Governance </a:t>
            </a:r>
            <a:r>
              <a:rPr lang="en-ZA" dirty="0">
                <a:solidFill>
                  <a:schemeClr val="bg1">
                    <a:alpha val="60000"/>
                  </a:schemeClr>
                </a:solidFill>
                <a:latin typeface="Lato" panose="020F0502020204030203" pitchFamily="34" charset="0"/>
              </a:rPr>
              <a:t>at the Centre, particularly the three goals of constitutional governance that are democratic values, social justice and fundamental human rights </a:t>
            </a:r>
          </a:p>
          <a:p>
            <a:pPr marL="342900" indent="-342900" algn="just">
              <a:lnSpc>
                <a:spcPct val="100000"/>
              </a:lnSpc>
              <a:buFont typeface="+mj-lt"/>
              <a:buAutoNum type="arabicPeriod"/>
            </a:pPr>
            <a:r>
              <a:rPr lang="en-ZA" dirty="0">
                <a:solidFill>
                  <a:schemeClr val="bg1">
                    <a:alpha val="60000"/>
                  </a:schemeClr>
                </a:solidFill>
                <a:latin typeface="Lato" panose="020F0502020204030203" pitchFamily="34" charset="0"/>
              </a:rPr>
              <a:t>Oversight to do </a:t>
            </a:r>
            <a:r>
              <a:rPr lang="en-ZA" dirty="0">
                <a:solidFill>
                  <a:schemeClr val="bg1">
                    <a:alpha val="60000"/>
                  </a:schemeClr>
                </a:solidFill>
                <a:highlight>
                  <a:srgbClr val="CC9900"/>
                </a:highlight>
                <a:latin typeface="Lato" panose="020F0502020204030203" pitchFamily="34" charset="0"/>
              </a:rPr>
              <a:t>more than stopping maladministration</a:t>
            </a:r>
            <a:r>
              <a:rPr lang="en-ZA" dirty="0">
                <a:solidFill>
                  <a:schemeClr val="bg1">
                    <a:alpha val="60000"/>
                  </a:schemeClr>
                </a:solidFill>
                <a:latin typeface="Lato" panose="020F0502020204030203" pitchFamily="34" charset="0"/>
              </a:rPr>
              <a:t>, Integrity related ethical violations ( Gimbas) and put the purpose of  public governance and recentre understanding that at the core of such is transformative governance</a:t>
            </a:r>
          </a:p>
          <a:p>
            <a:pPr marL="342900" indent="-342900" algn="just">
              <a:lnSpc>
                <a:spcPct val="100000"/>
              </a:lnSpc>
              <a:buFont typeface="+mj-lt"/>
              <a:buAutoNum type="arabicPeriod"/>
            </a:pPr>
            <a:r>
              <a:rPr lang="en-ZA" dirty="0">
                <a:solidFill>
                  <a:schemeClr val="bg1">
                    <a:alpha val="60000"/>
                  </a:schemeClr>
                </a:solidFill>
                <a:latin typeface="Lato" panose="020F0502020204030203" pitchFamily="34" charset="0"/>
              </a:rPr>
              <a:t>Adopt a </a:t>
            </a:r>
            <a:r>
              <a:rPr lang="en-ZA" dirty="0">
                <a:solidFill>
                  <a:schemeClr val="bg1">
                    <a:alpha val="60000"/>
                  </a:schemeClr>
                </a:solidFill>
                <a:highlight>
                  <a:srgbClr val="CC9900"/>
                </a:highlight>
                <a:latin typeface="Lato" panose="020F0502020204030203" pitchFamily="34" charset="0"/>
              </a:rPr>
              <a:t>systems thinking approach </a:t>
            </a:r>
            <a:r>
              <a:rPr lang="en-ZA" dirty="0">
                <a:solidFill>
                  <a:schemeClr val="bg1">
                    <a:alpha val="60000"/>
                  </a:schemeClr>
                </a:solidFill>
                <a:latin typeface="Lato" panose="020F0502020204030203" pitchFamily="34" charset="0"/>
              </a:rPr>
              <a:t>to oversight and accountability focussing on planning and monitoring for transformative governance, service and anchoring trust.</a:t>
            </a:r>
          </a:p>
          <a:p>
            <a:pPr marL="342900" indent="-342900" algn="just">
              <a:lnSpc>
                <a:spcPct val="100000"/>
              </a:lnSpc>
              <a:buFont typeface="+mj-lt"/>
              <a:buAutoNum type="arabicPeriod"/>
            </a:pPr>
            <a:r>
              <a:rPr lang="en-ZA" dirty="0">
                <a:solidFill>
                  <a:schemeClr val="bg1">
                    <a:alpha val="60000"/>
                  </a:schemeClr>
                </a:solidFill>
                <a:latin typeface="Lato" panose="020F0502020204030203" pitchFamily="34" charset="0"/>
              </a:rPr>
              <a:t>Leverage technology, including </a:t>
            </a:r>
            <a:r>
              <a:rPr lang="en-ZA" dirty="0">
                <a:solidFill>
                  <a:schemeClr val="bg1">
                    <a:alpha val="60000"/>
                  </a:schemeClr>
                </a:solidFill>
                <a:highlight>
                  <a:srgbClr val="CC9900"/>
                </a:highlight>
                <a:latin typeface="Lato" panose="020F0502020204030203" pitchFamily="34" charset="0"/>
              </a:rPr>
              <a:t>block-chain</a:t>
            </a:r>
            <a:r>
              <a:rPr lang="en-ZA" dirty="0">
                <a:solidFill>
                  <a:schemeClr val="bg1">
                    <a:alpha val="60000"/>
                  </a:schemeClr>
                </a:solidFill>
                <a:latin typeface="Lato" panose="020F0502020204030203" pitchFamily="34" charset="0"/>
              </a:rPr>
              <a:t> technologies to promote transparency and leveraging data analytics for  </a:t>
            </a:r>
            <a:r>
              <a:rPr lang="en-ZA" dirty="0">
                <a:solidFill>
                  <a:schemeClr val="bg1">
                    <a:alpha val="60000"/>
                  </a:schemeClr>
                </a:solidFill>
                <a:highlight>
                  <a:srgbClr val="CC9900"/>
                </a:highlight>
                <a:latin typeface="Lato" panose="020F0502020204030203" pitchFamily="34" charset="0"/>
              </a:rPr>
              <a:t>anticipatory impact conscious </a:t>
            </a:r>
            <a:r>
              <a:rPr lang="en-ZA" dirty="0">
                <a:solidFill>
                  <a:schemeClr val="bg1">
                    <a:alpha val="60000"/>
                  </a:schemeClr>
                </a:solidFill>
                <a:latin typeface="Lato" panose="020F0502020204030203" pitchFamily="34" charset="0"/>
              </a:rPr>
              <a:t>policy design tools such as SIAM and equity mapping to limit impropriety and foster equity and ultimately social justice.</a:t>
            </a:r>
          </a:p>
          <a:p>
            <a:pPr marL="342900" indent="-342900" algn="just">
              <a:lnSpc>
                <a:spcPct val="100000"/>
              </a:lnSpc>
              <a:buFont typeface="+mj-lt"/>
              <a:buAutoNum type="arabicPeriod"/>
            </a:pPr>
            <a:r>
              <a:rPr lang="en-ZA" dirty="0">
                <a:solidFill>
                  <a:schemeClr val="bg1">
                    <a:alpha val="60000"/>
                  </a:schemeClr>
                </a:solidFill>
                <a:latin typeface="Lato" panose="020F0502020204030203" pitchFamily="34" charset="0"/>
              </a:rPr>
              <a:t>Cultivate </a:t>
            </a:r>
            <a:r>
              <a:rPr lang="en-ZA" dirty="0">
                <a:solidFill>
                  <a:schemeClr val="bg1">
                    <a:alpha val="60000"/>
                  </a:schemeClr>
                </a:solidFill>
                <a:highlight>
                  <a:srgbClr val="CC9900"/>
                </a:highlight>
                <a:latin typeface="Lato" panose="020F0502020204030203" pitchFamily="34" charset="0"/>
              </a:rPr>
              <a:t>ethical leadership, </a:t>
            </a:r>
            <a:r>
              <a:rPr lang="en-ZA" dirty="0">
                <a:solidFill>
                  <a:schemeClr val="bg1">
                    <a:alpha val="60000"/>
                  </a:schemeClr>
                </a:solidFill>
                <a:latin typeface="Lato" panose="020F0502020204030203" pitchFamily="34" charset="0"/>
              </a:rPr>
              <a:t>Including through growth mindset and administrative justice culture, key being positional leaders and top structures walking the talk on oversight and compliance.</a:t>
            </a:r>
          </a:p>
          <a:p>
            <a:pPr marL="0" indent="0">
              <a:lnSpc>
                <a:spcPct val="100000"/>
              </a:lnSpc>
              <a:buNone/>
            </a:pPr>
            <a:endParaRPr lang="en-ZA" sz="1300" dirty="0">
              <a:solidFill>
                <a:schemeClr val="tx1">
                  <a:alpha val="60000"/>
                </a:schemeClr>
              </a:solidFill>
              <a:latin typeface="Lato" panose="020F0502020204030203" pitchFamily="34" charset="0"/>
            </a:endParaRPr>
          </a:p>
          <a:p>
            <a:pPr marL="0" indent="0">
              <a:lnSpc>
                <a:spcPct val="100000"/>
              </a:lnSpc>
              <a:buNone/>
            </a:pPr>
            <a:endParaRPr lang="en-ZA" sz="1300" b="0" i="0" dirty="0">
              <a:solidFill>
                <a:schemeClr val="tx1">
                  <a:alpha val="60000"/>
                </a:schemeClr>
              </a:solidFill>
              <a:effectLst/>
              <a:latin typeface="Lato" panose="020F0502020204030203" pitchFamily="34" charset="0"/>
            </a:endParaRPr>
          </a:p>
          <a:p>
            <a:pPr marL="0" indent="0">
              <a:lnSpc>
                <a:spcPct val="100000"/>
              </a:lnSpc>
              <a:buNone/>
            </a:pPr>
            <a:endParaRPr lang="en-ZA" sz="1300" dirty="0">
              <a:solidFill>
                <a:schemeClr val="tx1">
                  <a:alpha val="60000"/>
                </a:schemeClr>
              </a:solidFill>
              <a:latin typeface="Lato" panose="020F0502020204030203" pitchFamily="34" charset="0"/>
            </a:endParaRPr>
          </a:p>
          <a:p>
            <a:pPr marL="0" indent="0">
              <a:lnSpc>
                <a:spcPct val="100000"/>
              </a:lnSpc>
              <a:buNone/>
            </a:pPr>
            <a:endParaRPr lang="en-US" sz="1300" dirty="0">
              <a:solidFill>
                <a:schemeClr val="tx1">
                  <a:alpha val="60000"/>
                </a:schemeClr>
              </a:solidFill>
            </a:endParaRPr>
          </a:p>
        </p:txBody>
      </p:sp>
      <p:sp>
        <p:nvSpPr>
          <p:cNvPr id="32" name="Freeform: Shape 31">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0531" y="0"/>
            <a:ext cx="4803469"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3FD7DCF4-9E50-0C0D-536C-B1C5C5FB13FD}"/>
              </a:ext>
            </a:extLst>
          </p:cNvPr>
          <p:cNvPicPr>
            <a:picLocks noChangeAspect="1"/>
          </p:cNvPicPr>
          <p:nvPr/>
        </p:nvPicPr>
        <p:blipFill rotWithShape="1">
          <a:blip r:embed="rId3">
            <a:extLst>
              <a:ext uri="{28A0092B-C50C-407E-A947-70E740481C1C}">
                <a14:useLocalDpi xmlns:a14="http://schemas.microsoft.com/office/drawing/2010/main" val="0"/>
              </a:ext>
            </a:extLst>
          </a:blip>
          <a:srcRect l="39637" r="3902"/>
          <a:stretch/>
        </p:blipFill>
        <p:spPr>
          <a:xfrm>
            <a:off x="5626471" y="1042713"/>
            <a:ext cx="3464561" cy="5796084"/>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
        <p:nvSpPr>
          <p:cNvPr id="4" name="Content Placeholder 2">
            <a:extLst>
              <a:ext uri="{FF2B5EF4-FFF2-40B4-BE49-F238E27FC236}">
                <a16:creationId xmlns:a16="http://schemas.microsoft.com/office/drawing/2014/main" id="{863E9820-115F-AB85-1692-B3501DEF53F6}"/>
              </a:ext>
            </a:extLst>
          </p:cNvPr>
          <p:cNvSpPr txBox="1">
            <a:spLocks/>
          </p:cNvSpPr>
          <p:nvPr/>
        </p:nvSpPr>
        <p:spPr>
          <a:xfrm>
            <a:off x="5839322" y="474132"/>
            <a:ext cx="3251710" cy="6214534"/>
          </a:xfrm>
          <a:prstGeom prst="rect">
            <a:avLst/>
          </a:prstGeom>
        </p:spPr>
        <p:txBody>
          <a:bodyPr vert="horz" lIns="91440" tIns="45720" rIns="91440" bIns="45720" rtlCol="0" anchor="ctr">
            <a:normAutofit/>
          </a:bodyPr>
          <a:lstStyle>
            <a:lvl1pPr marL="2286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1pPr>
            <a:lvl2pPr marL="6858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2pPr>
            <a:lvl3pPr marL="11430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3pPr>
            <a:lvl4pPr marL="16002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700" dirty="0">
              <a:solidFill>
                <a:srgbClr val="FFFFFF"/>
              </a:solidFill>
            </a:endParaRPr>
          </a:p>
        </p:txBody>
      </p:sp>
      <p:sp>
        <p:nvSpPr>
          <p:cNvPr id="2" name="Title 1">
            <a:extLst>
              <a:ext uri="{FF2B5EF4-FFF2-40B4-BE49-F238E27FC236}">
                <a16:creationId xmlns:a16="http://schemas.microsoft.com/office/drawing/2014/main" id="{5161E461-1FA9-440F-A967-29C1E45E6232}"/>
              </a:ext>
            </a:extLst>
          </p:cNvPr>
          <p:cNvSpPr>
            <a:spLocks noGrp="1"/>
          </p:cNvSpPr>
          <p:nvPr>
            <p:ph type="title"/>
          </p:nvPr>
        </p:nvSpPr>
        <p:spPr>
          <a:xfrm>
            <a:off x="0" y="61537"/>
            <a:ext cx="8122063" cy="1112804"/>
          </a:xfrm>
        </p:spPr>
        <p:txBody>
          <a:bodyPr anchor="t">
            <a:noAutofit/>
          </a:bodyPr>
          <a:lstStyle/>
          <a:p>
            <a:r>
              <a:rPr lang="en-US" sz="3600" b="1" dirty="0">
                <a:solidFill>
                  <a:srgbClr val="CC9900"/>
                </a:solidFill>
                <a:latin typeface="Bernard MT Condensed" panose="02050806060905020404" pitchFamily="18" charset="0"/>
              </a:rPr>
              <a:t>SOME THOUGHTS ON RETHINKING PUBLIC GOVERNANCE, OVERSIGHT AND COMPLIANCE</a:t>
            </a:r>
            <a:endParaRPr lang="en-ZA" sz="3600" b="1" dirty="0">
              <a:solidFill>
                <a:srgbClr val="CC9900"/>
              </a:solidFill>
              <a:latin typeface="Bernard MT Condensed" panose="02050806060905020404" pitchFamily="18" charset="0"/>
            </a:endParaRPr>
          </a:p>
        </p:txBody>
      </p:sp>
    </p:spTree>
    <p:extLst>
      <p:ext uri="{BB962C8B-B14F-4D97-AF65-F5344CB8AC3E}">
        <p14:creationId xmlns:p14="http://schemas.microsoft.com/office/powerpoint/2010/main" val="2129183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61E461-1FA9-440F-A967-29C1E45E6232}"/>
              </a:ext>
            </a:extLst>
          </p:cNvPr>
          <p:cNvSpPr>
            <a:spLocks noGrp="1"/>
          </p:cNvSpPr>
          <p:nvPr>
            <p:ph type="title"/>
          </p:nvPr>
        </p:nvSpPr>
        <p:spPr>
          <a:xfrm>
            <a:off x="480060" y="4777739"/>
            <a:ext cx="2564242" cy="1412119"/>
          </a:xfrm>
        </p:spPr>
        <p:txBody>
          <a:bodyPr>
            <a:normAutofit/>
          </a:bodyPr>
          <a:lstStyle/>
          <a:p>
            <a:r>
              <a:rPr lang="en-US" sz="4200" b="1" dirty="0">
                <a:latin typeface="Bernard MT Condensed" panose="02050806060905020404" pitchFamily="18" charset="0"/>
              </a:rPr>
              <a:t>GRATITUDE</a:t>
            </a:r>
            <a:endParaRPr lang="en-ZA" sz="4200" b="1" dirty="0">
              <a:latin typeface="Bernard MT Condensed" panose="02050806060905020404" pitchFamily="18" charset="0"/>
            </a:endParaRPr>
          </a:p>
        </p:txBody>
      </p:sp>
      <p:pic>
        <p:nvPicPr>
          <p:cNvPr id="6" name="Picture 5" descr="Website, qr code&#10;&#10;Description automatically generated">
            <a:extLst>
              <a:ext uri="{FF2B5EF4-FFF2-40B4-BE49-F238E27FC236}">
                <a16:creationId xmlns:a16="http://schemas.microsoft.com/office/drawing/2014/main" id="{F587C2B5-E201-8359-DB6C-311E6936DD32}"/>
              </a:ext>
            </a:extLst>
          </p:cNvPr>
          <p:cNvPicPr>
            <a:picLocks noChangeAspect="1"/>
          </p:cNvPicPr>
          <p:nvPr/>
        </p:nvPicPr>
        <p:blipFill rotWithShape="1">
          <a:blip r:embed="rId2">
            <a:extLst>
              <a:ext uri="{28A0092B-C50C-407E-A947-70E740481C1C}">
                <a14:useLocalDpi xmlns:a14="http://schemas.microsoft.com/office/drawing/2010/main" val="0"/>
              </a:ext>
            </a:extLst>
          </a:blip>
          <a:srcRect t="4746" b="20570"/>
          <a:stretch/>
        </p:blipFill>
        <p:spPr>
          <a:xfrm>
            <a:off x="48171" y="-17747"/>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B19C49F-2412-481C-98C3-0B758A7C84AD}"/>
              </a:ext>
            </a:extLst>
          </p:cNvPr>
          <p:cNvSpPr>
            <a:spLocks noGrp="1"/>
          </p:cNvSpPr>
          <p:nvPr>
            <p:ph idx="1"/>
          </p:nvPr>
        </p:nvSpPr>
        <p:spPr>
          <a:xfrm>
            <a:off x="3294619" y="4777739"/>
            <a:ext cx="5796413" cy="2080261"/>
          </a:xfrm>
        </p:spPr>
        <p:txBody>
          <a:bodyPr anchor="ctr">
            <a:normAutofit fontScale="25000" lnSpcReduction="20000"/>
          </a:bodyPr>
          <a:lstStyle/>
          <a:p>
            <a:pPr marL="0" indent="0">
              <a:lnSpc>
                <a:spcPct val="100000"/>
              </a:lnSpc>
              <a:buNone/>
            </a:pPr>
            <a:endParaRPr lang="en-ZA" sz="1300" dirty="0"/>
          </a:p>
          <a:p>
            <a:pPr marL="0" indent="0" algn="ctr">
              <a:lnSpc>
                <a:spcPct val="100000"/>
              </a:lnSpc>
              <a:buNone/>
            </a:pPr>
            <a:r>
              <a:rPr lang="en-ZA" sz="7200" i="1" dirty="0">
                <a:solidFill>
                  <a:schemeClr val="bg1"/>
                </a:solidFill>
                <a:highlight>
                  <a:srgbClr val="CC9900"/>
                </a:highlight>
                <a:latin typeface="Lato" panose="020F0502020204030203" pitchFamily="34" charset="0"/>
              </a:rPr>
              <a:t>Failure can be a great teacher for those that are willing to learn </a:t>
            </a:r>
          </a:p>
          <a:p>
            <a:pPr marL="0" indent="0" algn="ctr">
              <a:lnSpc>
                <a:spcPct val="100000"/>
              </a:lnSpc>
              <a:buNone/>
            </a:pPr>
            <a:r>
              <a:rPr lang="en-ZA" sz="7200" dirty="0">
                <a:solidFill>
                  <a:schemeClr val="bg1"/>
                </a:solidFill>
                <a:latin typeface="Lato" panose="020F0502020204030203" pitchFamily="34" charset="0"/>
              </a:rPr>
              <a:t>E Nkosi!</a:t>
            </a:r>
          </a:p>
          <a:p>
            <a:pPr marL="0" indent="0" algn="ctr">
              <a:lnSpc>
                <a:spcPct val="100000"/>
              </a:lnSpc>
              <a:buNone/>
            </a:pPr>
            <a:r>
              <a:rPr lang="en-ZA" sz="7200" dirty="0">
                <a:solidFill>
                  <a:schemeClr val="bg1"/>
                </a:solidFill>
                <a:latin typeface="Lato" panose="020F0502020204030203" pitchFamily="34" charset="0"/>
              </a:rPr>
              <a:t>Dankie!</a:t>
            </a:r>
          </a:p>
          <a:p>
            <a:pPr marL="0" indent="0" algn="ctr">
              <a:lnSpc>
                <a:spcPct val="100000"/>
              </a:lnSpc>
              <a:buNone/>
            </a:pPr>
            <a:r>
              <a:rPr lang="en-ZA" sz="7200" dirty="0">
                <a:solidFill>
                  <a:schemeClr val="bg1"/>
                </a:solidFill>
                <a:latin typeface="Lato" panose="020F0502020204030203" pitchFamily="34" charset="0"/>
              </a:rPr>
              <a:t>Thank you!</a:t>
            </a:r>
          </a:p>
          <a:p>
            <a:pPr marL="0" indent="0" algn="ctr">
              <a:lnSpc>
                <a:spcPct val="100000"/>
              </a:lnSpc>
              <a:buNone/>
            </a:pPr>
            <a:r>
              <a:rPr lang="en-ZA" sz="7200" dirty="0">
                <a:solidFill>
                  <a:schemeClr val="bg1"/>
                </a:solidFill>
                <a:latin typeface="Lato" panose="020F0502020204030203" pitchFamily="34" charset="0"/>
              </a:rPr>
              <a:t>Asante Sana</a:t>
            </a:r>
          </a:p>
          <a:p>
            <a:pPr marL="0" indent="0" algn="ctr">
              <a:lnSpc>
                <a:spcPct val="100000"/>
              </a:lnSpc>
              <a:buNone/>
            </a:pPr>
            <a:endParaRPr lang="en-ZA" sz="1300" b="0" i="0" dirty="0">
              <a:effectLst/>
              <a:latin typeface="Lato" panose="020F0502020204030203" pitchFamily="34" charset="0"/>
            </a:endParaRPr>
          </a:p>
          <a:p>
            <a:pPr marL="0" indent="0" algn="ctr">
              <a:lnSpc>
                <a:spcPct val="100000"/>
              </a:lnSpc>
              <a:buNone/>
            </a:pPr>
            <a:r>
              <a:rPr lang="en-ZA" sz="3100" dirty="0">
                <a:latin typeface="Lato" panose="020F0502020204030203" pitchFamily="34" charset="0"/>
              </a:rPr>
              <a:t>tmadonsela@sun.ac.za</a:t>
            </a:r>
          </a:p>
          <a:p>
            <a:pPr marL="0" indent="0">
              <a:lnSpc>
                <a:spcPct val="100000"/>
              </a:lnSpc>
              <a:buNone/>
            </a:pPr>
            <a:endParaRPr lang="en-US" sz="1300" dirty="0"/>
          </a:p>
        </p:txBody>
      </p:sp>
      <p:sp>
        <p:nvSpPr>
          <p:cNvPr id="4" name="Content Placeholder 2">
            <a:extLst>
              <a:ext uri="{FF2B5EF4-FFF2-40B4-BE49-F238E27FC236}">
                <a16:creationId xmlns:a16="http://schemas.microsoft.com/office/drawing/2014/main" id="{863E9820-115F-AB85-1692-B3501DEF53F6}"/>
              </a:ext>
            </a:extLst>
          </p:cNvPr>
          <p:cNvSpPr txBox="1">
            <a:spLocks/>
          </p:cNvSpPr>
          <p:nvPr/>
        </p:nvSpPr>
        <p:spPr>
          <a:xfrm>
            <a:off x="5839322" y="474132"/>
            <a:ext cx="3251710" cy="6214534"/>
          </a:xfrm>
          <a:prstGeom prst="rect">
            <a:avLst/>
          </a:prstGeom>
        </p:spPr>
        <p:txBody>
          <a:bodyPr vert="horz" lIns="91440" tIns="45720" rIns="91440" bIns="45720" rtlCol="0" anchor="ctr">
            <a:normAutofit/>
          </a:bodyPr>
          <a:lstStyle>
            <a:lvl1pPr marL="2286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1pPr>
            <a:lvl2pPr marL="6858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2pPr>
            <a:lvl3pPr marL="11430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3pPr>
            <a:lvl4pPr marL="16002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700" dirty="0">
              <a:solidFill>
                <a:srgbClr val="FFFFFF"/>
              </a:solidFill>
            </a:endParaRPr>
          </a:p>
        </p:txBody>
      </p:sp>
    </p:spTree>
    <p:extLst>
      <p:ext uri="{BB962C8B-B14F-4D97-AF65-F5344CB8AC3E}">
        <p14:creationId xmlns:p14="http://schemas.microsoft.com/office/powerpoint/2010/main" val="1967707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E0077C-6F43-B8A4-013A-030D01EED20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0162" r="1" b="1"/>
          <a:stretch/>
        </p:blipFill>
        <p:spPr>
          <a:xfrm>
            <a:off x="4887858" y="0"/>
            <a:ext cx="4255912" cy="4445000"/>
          </a:xfrm>
          <a:prstGeom prst="rect">
            <a:avLst/>
          </a:prstGeom>
        </p:spPr>
      </p:pic>
      <p:pic>
        <p:nvPicPr>
          <p:cNvPr id="14"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2" name="Title 1">
            <a:extLst>
              <a:ext uri="{FF2B5EF4-FFF2-40B4-BE49-F238E27FC236}">
                <a16:creationId xmlns:a16="http://schemas.microsoft.com/office/drawing/2014/main" id="{CC53FCBC-288D-488A-8DD9-0DCA3457D1F7}"/>
              </a:ext>
            </a:extLst>
          </p:cNvPr>
          <p:cNvSpPr>
            <a:spLocks noGrp="1"/>
          </p:cNvSpPr>
          <p:nvPr>
            <p:ph type="title"/>
          </p:nvPr>
        </p:nvSpPr>
        <p:spPr>
          <a:xfrm>
            <a:off x="14379" y="111279"/>
            <a:ext cx="8926421" cy="853921"/>
          </a:xfrm>
        </p:spPr>
        <p:txBody>
          <a:bodyPr>
            <a:noAutofit/>
          </a:bodyPr>
          <a:lstStyle/>
          <a:p>
            <a:r>
              <a:rPr lang="en-US" sz="4400" dirty="0">
                <a:solidFill>
                  <a:srgbClr val="990033"/>
                </a:solidFill>
                <a:latin typeface="Bernard MT Condensed" panose="02050806060905020404" pitchFamily="18" charset="0"/>
              </a:rPr>
              <a:t>ACKNOWLEDGEMENT AND SYNERGIES</a:t>
            </a:r>
            <a:endParaRPr lang="en-ZA" sz="4400" dirty="0">
              <a:solidFill>
                <a:srgbClr val="990033"/>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3D24F836-6582-4362-AAFD-7712A1D22226}"/>
              </a:ext>
            </a:extLst>
          </p:cNvPr>
          <p:cNvSpPr>
            <a:spLocks noGrp="1"/>
          </p:cNvSpPr>
          <p:nvPr>
            <p:ph idx="1"/>
          </p:nvPr>
        </p:nvSpPr>
        <p:spPr>
          <a:xfrm>
            <a:off x="-503691" y="4933185"/>
            <a:ext cx="4795614" cy="2406099"/>
          </a:xfrm>
        </p:spPr>
        <p:txBody>
          <a:bodyPr anchor="ctr">
            <a:normAutofit/>
          </a:bodyPr>
          <a:lstStyle/>
          <a:p>
            <a:pPr marL="0" indent="0">
              <a:buNone/>
            </a:pPr>
            <a:endParaRPr lang="en-ZA" sz="1500" dirty="0">
              <a:solidFill>
                <a:srgbClr val="000000"/>
              </a:solidFill>
            </a:endParaRPr>
          </a:p>
          <a:p>
            <a:pPr marL="0" indent="0">
              <a:buNone/>
            </a:pPr>
            <a:endParaRPr lang="en-ZA" sz="1500" dirty="0">
              <a:solidFill>
                <a:srgbClr val="000000"/>
              </a:solidFill>
            </a:endParaRPr>
          </a:p>
        </p:txBody>
      </p:sp>
      <p:sp>
        <p:nvSpPr>
          <p:cNvPr id="4" name="Title 1">
            <a:extLst>
              <a:ext uri="{FF2B5EF4-FFF2-40B4-BE49-F238E27FC236}">
                <a16:creationId xmlns:a16="http://schemas.microsoft.com/office/drawing/2014/main" id="{20C48C60-FB72-57CC-395F-D8A158DA2B48}"/>
              </a:ext>
            </a:extLst>
          </p:cNvPr>
          <p:cNvSpPr txBox="1">
            <a:spLocks/>
          </p:cNvSpPr>
          <p:nvPr/>
        </p:nvSpPr>
        <p:spPr>
          <a:xfrm>
            <a:off x="-230" y="795776"/>
            <a:ext cx="4378914" cy="40922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kern="1200">
                <a:solidFill>
                  <a:schemeClr val="bg1"/>
                </a:solidFill>
                <a:latin typeface="Gill Sans MT" panose="020B0502020104020203" pitchFamily="34" charset="0"/>
                <a:ea typeface="+mj-ea"/>
                <a:cs typeface="+mj-cs"/>
              </a:defRPr>
            </a:lvl1pPr>
          </a:lstStyle>
          <a:p>
            <a:pPr algn="just">
              <a:lnSpc>
                <a:spcPct val="100000"/>
              </a:lnSpc>
            </a:pPr>
            <a:r>
              <a:rPr lang="en-US" b="0" i="0" dirty="0">
                <a:solidFill>
                  <a:srgbClr val="000000"/>
                </a:solidFill>
                <a:effectLst/>
                <a:latin typeface="Bernard MT Condensed" panose="02050806060905020404" pitchFamily="18" charset="0"/>
              </a:rPr>
              <a:t>The Centre for Social Justice</a:t>
            </a:r>
            <a:r>
              <a:rPr lang="en-ZA" b="0" i="0" dirty="0">
                <a:solidFill>
                  <a:srgbClr val="000000"/>
                </a:solidFill>
                <a:effectLst/>
                <a:latin typeface="Gill Sans MT" panose="020B0502020104020203" pitchFamily="34" charset="0"/>
              </a:rPr>
              <a:t> </a:t>
            </a:r>
          </a:p>
          <a:p>
            <a:pPr algn="just">
              <a:lnSpc>
                <a:spcPct val="100000"/>
              </a:lnSpc>
            </a:pPr>
            <a:r>
              <a:rPr lang="en-ZA" sz="1600" b="0" i="0" dirty="0">
                <a:solidFill>
                  <a:srgbClr val="000000"/>
                </a:solidFill>
                <a:effectLst/>
                <a:latin typeface="Gill Sans MT" panose="020B0502020104020203" pitchFamily="34" charset="0"/>
              </a:rPr>
              <a:t>is a centre of excellence that undertakes research, innovative policy tools design, training and advocacy to promote social justice scholarship and consciousness, attuned public policy design skills and collaboration to accelerate social justice </a:t>
            </a:r>
            <a:r>
              <a:rPr lang="en-ZA" sz="1600" dirty="0">
                <a:solidFill>
                  <a:srgbClr val="000000"/>
                </a:solidFill>
              </a:rPr>
              <a:t>transformation</a:t>
            </a:r>
            <a:r>
              <a:rPr lang="en-ZA" sz="1600" b="0" i="0" dirty="0">
                <a:solidFill>
                  <a:srgbClr val="000000"/>
                </a:solidFill>
                <a:effectLst/>
                <a:latin typeface="Gill Sans MT" panose="020B0502020104020203" pitchFamily="34" charset="0"/>
              </a:rPr>
              <a:t>. </a:t>
            </a:r>
          </a:p>
          <a:p>
            <a:pPr algn="just">
              <a:lnSpc>
                <a:spcPct val="100000"/>
              </a:lnSpc>
            </a:pPr>
            <a:endParaRPr lang="en-ZA" sz="1600" dirty="0">
              <a:solidFill>
                <a:srgbClr val="000000"/>
              </a:solidFill>
            </a:endParaRPr>
          </a:p>
          <a:p>
            <a:pPr algn="just">
              <a:lnSpc>
                <a:spcPct val="100000"/>
              </a:lnSpc>
            </a:pPr>
            <a:r>
              <a:rPr lang="en-ZA" sz="1400" dirty="0">
                <a:solidFill>
                  <a:srgbClr val="79121D"/>
                </a:solidFill>
                <a:latin typeface="Bernard MT Condensed" panose="02050806060905020404" pitchFamily="18" charset="0"/>
              </a:rPr>
              <a:t>We seek to be a partner of choice for research, innovation, training and advocacy for transformative governance and constitutionalism that progressively fosters </a:t>
            </a:r>
          </a:p>
          <a:p>
            <a:pPr algn="just">
              <a:lnSpc>
                <a:spcPct val="100000"/>
              </a:lnSpc>
            </a:pPr>
            <a:r>
              <a:rPr lang="en-ZA" sz="1400" dirty="0">
                <a:solidFill>
                  <a:srgbClr val="79121D"/>
                </a:solidFill>
                <a:latin typeface="Bernard MT Condensed" panose="02050806060905020404" pitchFamily="18" charset="0"/>
              </a:rPr>
              <a:t>social justice as one of three goals of the Constitution, the others being Democratic Governance and Human Rights  with a view to improving the quality of life of all citizens and freeing the potential of all persons as envisaged in the preamble to the Constitution and affirmed in various Constitutional Court Judgements.</a:t>
            </a:r>
          </a:p>
        </p:txBody>
      </p:sp>
      <p:sp>
        <p:nvSpPr>
          <p:cNvPr id="5" name="Title 1">
            <a:extLst>
              <a:ext uri="{FF2B5EF4-FFF2-40B4-BE49-F238E27FC236}">
                <a16:creationId xmlns:a16="http://schemas.microsoft.com/office/drawing/2014/main" id="{E4A8CB55-A68D-49AA-C35C-F669BA0E4E6E}"/>
              </a:ext>
            </a:extLst>
          </p:cNvPr>
          <p:cNvSpPr txBox="1">
            <a:spLocks/>
          </p:cNvSpPr>
          <p:nvPr/>
        </p:nvSpPr>
        <p:spPr>
          <a:xfrm>
            <a:off x="-1" y="5143501"/>
            <a:ext cx="9143771" cy="14097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kern="1200">
                <a:solidFill>
                  <a:schemeClr val="bg1"/>
                </a:solidFill>
                <a:latin typeface="Gill Sans MT" panose="020B0502020104020203" pitchFamily="34" charset="0"/>
                <a:ea typeface="+mj-ea"/>
                <a:cs typeface="+mj-cs"/>
              </a:defRPr>
            </a:lvl1pPr>
          </a:lstStyle>
          <a:p>
            <a:pPr algn="ctr"/>
            <a:r>
              <a:rPr lang="en-US" sz="1800" dirty="0">
                <a:latin typeface="Calibri" panose="020F0502020204030204" pitchFamily="34" charset="0"/>
                <a:cs typeface="Calibri" panose="020F0502020204030204" pitchFamily="34" charset="0"/>
              </a:rPr>
              <a:t>We believe that:</a:t>
            </a:r>
          </a:p>
          <a:p>
            <a:pPr algn="ctr"/>
            <a:r>
              <a:rPr lang="en-US" sz="1800" dirty="0">
                <a:latin typeface="Calibri" panose="020F0502020204030204" pitchFamily="34" charset="0"/>
                <a:cs typeface="Calibri" panose="020F0502020204030204" pitchFamily="34" charset="0"/>
              </a:rPr>
              <a:t>As long as there is injustice somewhere there cannot be sustainable peace anywhere.</a:t>
            </a:r>
          </a:p>
          <a:p>
            <a:pPr algn="ctr"/>
            <a:r>
              <a:rPr lang="en-US" sz="1800" dirty="0">
                <a:latin typeface="Calibri" panose="020F0502020204030204" pitchFamily="34" charset="0"/>
                <a:cs typeface="Calibri" panose="020F0502020204030204" pitchFamily="34" charset="0"/>
              </a:rPr>
              <a:t>To be stable and sustainable, democracy must work for all.</a:t>
            </a:r>
          </a:p>
          <a:p>
            <a:pPr algn="ctr"/>
            <a:r>
              <a:rPr lang="en-US" sz="1800" dirty="0">
                <a:latin typeface="Calibri" panose="020F0502020204030204" pitchFamily="34" charset="0"/>
                <a:cs typeface="Calibri" panose="020F0502020204030204" pitchFamily="34" charset="0"/>
              </a:rPr>
              <a:t>There can be no trust without accountability and no democracy without trust.</a:t>
            </a:r>
            <a:endParaRPr lang="en-ZA"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189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299896F3-7BF7-D1E5-2EC4-0B82F06328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6" r="46207" b="-1"/>
          <a:stretch/>
        </p:blipFill>
        <p:spPr bwMode="auto">
          <a:xfrm>
            <a:off x="5779123" y="0"/>
            <a:ext cx="3429567" cy="5831417"/>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2080A4A4-5C4E-FD6F-5B0B-DF508882CE96}"/>
              </a:ext>
            </a:extLst>
          </p:cNvPr>
          <p:cNvSpPr>
            <a:spLocks noGrp="1"/>
          </p:cNvSpPr>
          <p:nvPr>
            <p:ph idx="1"/>
          </p:nvPr>
        </p:nvSpPr>
        <p:spPr>
          <a:xfrm>
            <a:off x="-25400" y="1139978"/>
            <a:ext cx="5714431" cy="5289397"/>
          </a:xfrm>
        </p:spPr>
        <p:txBody>
          <a:bodyPr vert="horz" lIns="68580" tIns="34290" rIns="68580" bIns="34290" rtlCol="0">
            <a:normAutofit fontScale="92500"/>
          </a:bodyPr>
          <a:lstStyle/>
          <a:p>
            <a:pPr marL="0" indent="0" algn="just">
              <a:buNone/>
            </a:pPr>
            <a:r>
              <a:rPr lang="en-US" sz="2800" b="1" dirty="0">
                <a:solidFill>
                  <a:schemeClr val="bg1"/>
                </a:solidFill>
                <a:latin typeface="+mj-lt"/>
              </a:rPr>
              <a:t>As the world goes through frequent ‘black </a:t>
            </a:r>
            <a:r>
              <a:rPr lang="en-US" sz="2800" dirty="0">
                <a:solidFill>
                  <a:schemeClr val="bg1"/>
                </a:solidFill>
                <a:latin typeface="+mj-lt"/>
              </a:rPr>
              <a:t>swans</a:t>
            </a:r>
            <a:r>
              <a:rPr lang="en-US" sz="2800" b="1" dirty="0">
                <a:solidFill>
                  <a:schemeClr val="bg1"/>
                </a:solidFill>
                <a:latin typeface="+mj-lt"/>
              </a:rPr>
              <a:t>’ and related turbulences that heighten VUCA and exacerbate existing economic and social disparities, particularly poverty, hunger and inequality, now more than ever, fit for purpose leadership and institutions that are characterized by competence and ethics that include purpose alignment, integrity, stainability consciousness and accountability, are essential. Being capable without integrity and accountability is not enough (</a:t>
            </a:r>
            <a:r>
              <a:rPr lang="en-US" sz="2800" b="1" dirty="0">
                <a:solidFill>
                  <a:schemeClr val="bg1"/>
                </a:solidFill>
                <a:highlight>
                  <a:srgbClr val="CC9900"/>
                </a:highlight>
                <a:latin typeface="+mj-lt"/>
              </a:rPr>
              <a:t>Rethinking The Fable of Gimba – Assuring Success) </a:t>
            </a:r>
          </a:p>
          <a:p>
            <a:pPr marL="257175">
              <a:spcAft>
                <a:spcPts val="450"/>
              </a:spcAft>
            </a:pPr>
            <a:endParaRPr lang="en-US" sz="1800" dirty="0"/>
          </a:p>
        </p:txBody>
      </p:sp>
      <p:sp>
        <p:nvSpPr>
          <p:cNvPr id="2" name="Title 1">
            <a:extLst>
              <a:ext uri="{FF2B5EF4-FFF2-40B4-BE49-F238E27FC236}">
                <a16:creationId xmlns:a16="http://schemas.microsoft.com/office/drawing/2014/main" id="{30A4C4F4-5B85-48E1-976E-F12554F55583}"/>
              </a:ext>
            </a:extLst>
          </p:cNvPr>
          <p:cNvSpPr>
            <a:spLocks noGrp="1"/>
          </p:cNvSpPr>
          <p:nvPr>
            <p:ph type="title"/>
          </p:nvPr>
        </p:nvSpPr>
        <p:spPr>
          <a:xfrm>
            <a:off x="-25400" y="169333"/>
            <a:ext cx="9135533" cy="1088498"/>
          </a:xfrm>
        </p:spPr>
        <p:txBody>
          <a:bodyPr vert="horz" lIns="68580" tIns="34290" rIns="68580" bIns="34290" rtlCol="0" anchor="ctr">
            <a:normAutofit fontScale="90000"/>
          </a:bodyPr>
          <a:lstStyle/>
          <a:p>
            <a:r>
              <a:rPr lang="en-US" sz="4000" dirty="0">
                <a:solidFill>
                  <a:schemeClr val="bg1"/>
                </a:solidFill>
                <a:latin typeface="Bernard MT Condensed" panose="02050806060905020404" pitchFamily="18" charset="0"/>
              </a:rPr>
              <a:t>PUBLIC GOVERNANCE &amp; IN A POLYCRISIS – PERMACRISIS AGE</a:t>
            </a:r>
            <a:br>
              <a:rPr lang="en-ZA" sz="2800" dirty="0">
                <a:solidFill>
                  <a:srgbClr val="990033"/>
                </a:solidFill>
                <a:latin typeface="Bernard MT Condensed" panose="02050806060905020404" pitchFamily="18" charset="0"/>
              </a:rPr>
            </a:br>
            <a:r>
              <a:rPr lang="en-US" sz="2700" b="1" dirty="0">
                <a:solidFill>
                  <a:schemeClr val="tx2"/>
                </a:solidFill>
                <a:latin typeface="Bernard MT Condensed" panose="02050806060905020404" pitchFamily="18" charset="0"/>
              </a:rPr>
              <a:t> </a:t>
            </a:r>
          </a:p>
        </p:txBody>
      </p:sp>
      <p:sp>
        <p:nvSpPr>
          <p:cNvPr id="23" name="Footer Placeholder 5">
            <a:extLst>
              <a:ext uri="{FF2B5EF4-FFF2-40B4-BE49-F238E27FC236}">
                <a16:creationId xmlns:a16="http://schemas.microsoft.com/office/drawing/2014/main" id="{A843C65C-B0B7-41C3-7F63-DE4D383BFC5F}"/>
              </a:ext>
            </a:extLst>
          </p:cNvPr>
          <p:cNvSpPr>
            <a:spLocks noGrp="1"/>
          </p:cNvSpPr>
          <p:nvPr>
            <p:ph type="ftr" sz="quarter" idx="11"/>
          </p:nvPr>
        </p:nvSpPr>
        <p:spPr>
          <a:xfrm>
            <a:off x="6781300" y="5518507"/>
            <a:ext cx="1295829" cy="372863"/>
          </a:xfrm>
        </p:spPr>
        <p:txBody>
          <a:bodyPr vert="horz" lIns="68580" tIns="34290" rIns="68580" bIns="34290" rtlCol="0" anchor="ctr">
            <a:normAutofit fontScale="25000" lnSpcReduction="20000"/>
          </a:bodyPr>
          <a:lstStyle/>
          <a:p>
            <a:pPr>
              <a:spcAft>
                <a:spcPts val="450"/>
              </a:spcAft>
            </a:pPr>
            <a:r>
              <a:rPr lang="en-US" sz="2100" b="1" dirty="0">
                <a:solidFill>
                  <a:schemeClr val="tx1">
                    <a:alpha val="70000"/>
                  </a:schemeClr>
                </a:solidFill>
                <a:latin typeface="+mn-lt"/>
              </a:rPr>
              <a:t>© 2022 Prof Thuli Madonsela: </a:t>
            </a:r>
          </a:p>
          <a:p>
            <a:pPr>
              <a:spcAft>
                <a:spcPts val="450"/>
              </a:spcAft>
            </a:pPr>
            <a:r>
              <a:rPr lang="en-US" sz="2100" b="1" dirty="0">
                <a:solidFill>
                  <a:schemeClr val="tx1">
                    <a:alpha val="70000"/>
                  </a:schemeClr>
                </a:solidFill>
                <a:latin typeface="+mn-lt"/>
              </a:rPr>
              <a:t>Thuma Foundation/Centre For Social Justice - SU</a:t>
            </a:r>
          </a:p>
          <a:p>
            <a:pPr>
              <a:spcAft>
                <a:spcPts val="450"/>
              </a:spcAft>
            </a:pPr>
            <a:endParaRPr lang="en-US" kern="1200" dirty="0">
              <a:solidFill>
                <a:schemeClr val="tx1">
                  <a:alpha val="70000"/>
                </a:schemeClr>
              </a:solidFill>
              <a:latin typeface="+mn-lt"/>
              <a:ea typeface="+mn-ea"/>
              <a:cs typeface="+mn-cs"/>
            </a:endParaRPr>
          </a:p>
        </p:txBody>
      </p:sp>
      <p:pic>
        <p:nvPicPr>
          <p:cNvPr id="4" name="Picture 3" descr="Logo, company name&#10;&#10;Description automatically generated">
            <a:extLst>
              <a:ext uri="{FF2B5EF4-FFF2-40B4-BE49-F238E27FC236}">
                <a16:creationId xmlns:a16="http://schemas.microsoft.com/office/drawing/2014/main" id="{40B1C6B2-2DAF-FF72-7D11-EFD7C4B7F0F0}"/>
              </a:ext>
            </a:extLst>
          </p:cNvPr>
          <p:cNvPicPr>
            <a:picLocks noChangeAspect="1"/>
          </p:cNvPicPr>
          <p:nvPr/>
        </p:nvPicPr>
        <p:blipFill>
          <a:blip r:embed="rId3"/>
          <a:stretch>
            <a:fillRect/>
          </a:stretch>
        </p:blipFill>
        <p:spPr>
          <a:xfrm>
            <a:off x="8462433" y="5972562"/>
            <a:ext cx="746257" cy="885438"/>
          </a:xfrm>
          <a:prstGeom prst="rect">
            <a:avLst/>
          </a:prstGeom>
        </p:spPr>
      </p:pic>
    </p:spTree>
    <p:extLst>
      <p:ext uri="{BB962C8B-B14F-4D97-AF65-F5344CB8AC3E}">
        <p14:creationId xmlns:p14="http://schemas.microsoft.com/office/powerpoint/2010/main" val="1624443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1E461-1FA9-440F-A967-29C1E45E6232}"/>
              </a:ext>
            </a:extLst>
          </p:cNvPr>
          <p:cNvSpPr>
            <a:spLocks noGrp="1"/>
          </p:cNvSpPr>
          <p:nvPr>
            <p:ph type="title"/>
          </p:nvPr>
        </p:nvSpPr>
        <p:spPr>
          <a:xfrm>
            <a:off x="-67736" y="59268"/>
            <a:ext cx="5907057" cy="2057400"/>
          </a:xfrm>
        </p:spPr>
        <p:txBody>
          <a:bodyPr vert="horz" lIns="91440" tIns="45720" rIns="91440" bIns="45720" rtlCol="0" anchor="b">
            <a:noAutofit/>
          </a:bodyPr>
          <a:lstStyle/>
          <a:p>
            <a:pPr algn="ctr"/>
            <a:r>
              <a:rPr lang="en-US" sz="3200" dirty="0">
                <a:solidFill>
                  <a:schemeClr val="bg1"/>
                </a:solidFill>
                <a:latin typeface="Bernard MT Condensed" panose="02050806060905020404" pitchFamily="18" charset="0"/>
              </a:rPr>
              <a:t>PUBLIC GOVERNANCE &amp; IN A POLYCRISIS – PERMACRISIS AGE: A CONSTITUTION FOR ALL SEASONS</a:t>
            </a:r>
            <a:br>
              <a:rPr lang="en-ZA" sz="4400" dirty="0">
                <a:solidFill>
                  <a:srgbClr val="990033"/>
                </a:solidFill>
                <a:latin typeface="Bernard MT Condensed" panose="02050806060905020404" pitchFamily="18" charset="0"/>
              </a:rPr>
            </a:br>
            <a:endParaRPr lang="en-US" sz="4400" b="1" kern="1200" dirty="0">
              <a:solidFill>
                <a:schemeClr val="tx1"/>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4B19C49F-2412-481C-98C3-0B758A7C84AD}"/>
              </a:ext>
            </a:extLst>
          </p:cNvPr>
          <p:cNvSpPr>
            <a:spLocks noGrp="1"/>
          </p:cNvSpPr>
          <p:nvPr>
            <p:ph idx="1"/>
          </p:nvPr>
        </p:nvSpPr>
        <p:spPr>
          <a:xfrm>
            <a:off x="-2" y="1600201"/>
            <a:ext cx="5839323" cy="5257799"/>
          </a:xfrm>
        </p:spPr>
        <p:txBody>
          <a:bodyPr vert="horz" lIns="91440" tIns="45720" rIns="91440" bIns="45720" rtlCol="0">
            <a:normAutofit fontScale="77500" lnSpcReduction="20000"/>
          </a:bodyPr>
          <a:lstStyle/>
          <a:p>
            <a:pPr marL="0" indent="0" algn="just">
              <a:buNone/>
            </a:pPr>
            <a:r>
              <a:rPr lang="en-ZA" sz="1800" b="0" i="0" dirty="0">
                <a:solidFill>
                  <a:schemeClr val="bg1"/>
                </a:solidFill>
                <a:effectLst/>
                <a:latin typeface="Roboto" panose="02000000000000000000" pitchFamily="2" charset="0"/>
              </a:rPr>
              <a:t>“Even the most benevolent of governments are made up of people with all the propensities for human failings. The rule of law as we understand it consists in the set of conventions and arrangements that ensure that it is not left to the whims of individual rulers to decide on what is good for the populace. The administrative conduct of government and authorities are subject to scrutiny of independent organs. This is an essential element of good governance that we have sought to have built into our new constitutional order. An essential part of that constitutional architecture is those state institutions supporting constitutional democracy. Amongst those are the Public Protector, the Human Rights Commission, the Auditor General, the Independent Electoral Commission, the Commission on Gender Equality, the Constitutional Court and others…</a:t>
            </a:r>
          </a:p>
          <a:p>
            <a:pPr marL="0" indent="0" algn="just">
              <a:buNone/>
            </a:pPr>
            <a:r>
              <a:rPr lang="en-ZA" sz="1800" b="0" i="0" dirty="0">
                <a:solidFill>
                  <a:schemeClr val="bg1"/>
                </a:solidFill>
                <a:effectLst/>
                <a:latin typeface="Roboto" panose="02000000000000000000" pitchFamily="2" charset="0"/>
              </a:rPr>
              <a:t>It was to me never reason for irritation but rather a source of comfort when these bodies were asked to adjudicate on actions of my government and office and judged against it. One of the first judgments of our Constitutional Court, for example, found that I, as President, administratively acted in a manner they would not condone. From that judgment my government and I drew reassurance that the ordinary citizens of our country would be protected against abuse, no matter from which quarters it would emanate. Similarly, the Public Protector [Ombudsman] had on more than one occasion been required to adjudicate in such matters.” (Mandela, IOI Conference in Durban, 2000)</a:t>
            </a:r>
          </a:p>
          <a:p>
            <a:pPr marL="0" indent="0" algn="ctr">
              <a:lnSpc>
                <a:spcPct val="90000"/>
              </a:lnSpc>
              <a:spcBef>
                <a:spcPts val="1000"/>
              </a:spcBef>
              <a:buNone/>
            </a:pPr>
            <a:endParaRPr lang="en-US" kern="1200" dirty="0">
              <a:solidFill>
                <a:schemeClr val="tx1"/>
              </a:solidFill>
              <a:latin typeface="+mn-lt"/>
              <a:ea typeface="+mn-ea"/>
              <a:cs typeface="+mn-cs"/>
            </a:endParaRPr>
          </a:p>
        </p:txBody>
      </p:sp>
      <p:pic>
        <p:nvPicPr>
          <p:cNvPr id="2050" name="Picture 2" descr="No Easy. Walk To Freedom - Scarce 1st. Edition Of Mandela's First Book -  Auction #28 | AntiquarianAuctions.com">
            <a:extLst>
              <a:ext uri="{FF2B5EF4-FFF2-40B4-BE49-F238E27FC236}">
                <a16:creationId xmlns:a16="http://schemas.microsoft.com/office/drawing/2014/main" id="{89FE9F49-0674-081F-0FD2-0EA8A8F94A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39322" y="0"/>
            <a:ext cx="3372413" cy="69342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63E9820-115F-AB85-1692-B3501DEF53F6}"/>
              </a:ext>
            </a:extLst>
          </p:cNvPr>
          <p:cNvSpPr txBox="1">
            <a:spLocks/>
          </p:cNvSpPr>
          <p:nvPr/>
        </p:nvSpPr>
        <p:spPr>
          <a:xfrm>
            <a:off x="5839322" y="474132"/>
            <a:ext cx="3251710" cy="6214534"/>
          </a:xfrm>
          <a:prstGeom prst="rect">
            <a:avLst/>
          </a:prstGeom>
        </p:spPr>
        <p:txBody>
          <a:bodyPr vert="horz" lIns="91440" tIns="45720" rIns="91440" bIns="45720" rtlCol="0" anchor="ctr">
            <a:normAutofit/>
          </a:bodyPr>
          <a:lstStyle>
            <a:lvl1pPr marL="2286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1pPr>
            <a:lvl2pPr marL="6858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2pPr>
            <a:lvl3pPr marL="11430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3pPr>
            <a:lvl4pPr marL="16002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700" dirty="0">
              <a:solidFill>
                <a:srgbClr val="FFFFFF"/>
              </a:solidFill>
            </a:endParaRPr>
          </a:p>
        </p:txBody>
      </p:sp>
    </p:spTree>
    <p:extLst>
      <p:ext uri="{BB962C8B-B14F-4D97-AF65-F5344CB8AC3E}">
        <p14:creationId xmlns:p14="http://schemas.microsoft.com/office/powerpoint/2010/main" val="3006570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outdoor, tower&#10;&#10;Description automatically generated">
            <a:extLst>
              <a:ext uri="{FF2B5EF4-FFF2-40B4-BE49-F238E27FC236}">
                <a16:creationId xmlns:a16="http://schemas.microsoft.com/office/drawing/2014/main" id="{3E533817-C1A1-B10E-1241-63E9CF372F2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8627" r="2" b="2"/>
          <a:stretch/>
        </p:blipFill>
        <p:spPr>
          <a:xfrm>
            <a:off x="5128647" y="0"/>
            <a:ext cx="4015353" cy="3692228"/>
          </a:xfrm>
          <a:prstGeom prst="rect">
            <a:avLst/>
          </a:prstGeom>
        </p:spPr>
      </p:pic>
      <p:pic>
        <p:nvPicPr>
          <p:cNvPr id="6"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2" name="Title 1">
            <a:extLst>
              <a:ext uri="{FF2B5EF4-FFF2-40B4-BE49-F238E27FC236}">
                <a16:creationId xmlns:a16="http://schemas.microsoft.com/office/drawing/2014/main" id="{CC53FCBC-288D-488A-8DD9-0DCA3457D1F7}"/>
              </a:ext>
            </a:extLst>
          </p:cNvPr>
          <p:cNvSpPr>
            <a:spLocks noGrp="1"/>
          </p:cNvSpPr>
          <p:nvPr>
            <p:ph type="title"/>
          </p:nvPr>
        </p:nvSpPr>
        <p:spPr>
          <a:xfrm>
            <a:off x="0" y="-161176"/>
            <a:ext cx="4602417" cy="6960671"/>
          </a:xfrm>
        </p:spPr>
        <p:txBody>
          <a:bodyPr>
            <a:noAutofit/>
          </a:bodyPr>
          <a:lstStyle/>
          <a:p>
            <a:pPr algn="just"/>
            <a:r>
              <a:rPr lang="en-US" sz="2000" dirty="0">
                <a:solidFill>
                  <a:srgbClr val="000000"/>
                </a:solidFill>
              </a:rPr>
              <a:t>Governance and oversight in a polycrisis and permacrisis age characterised by extreme Volatility, Uncertainty, Complexity and Ambiguity (VUCA)requires ensuring  strategic delivery on current needs unimpeded by maladministration, self interest and corruption while anticipating and skillfully anticipating and bending the future in line with government’s constitutional responsibilities, commitments and societal vision undergirded by competent and impactful oversight and related accountability.</a:t>
            </a:r>
            <a:br>
              <a:rPr lang="en-US" sz="2000" dirty="0">
                <a:solidFill>
                  <a:srgbClr val="000000"/>
                </a:solidFill>
              </a:rPr>
            </a:br>
            <a:br>
              <a:rPr lang="en-US" sz="2000" dirty="0">
                <a:solidFill>
                  <a:srgbClr val="000000"/>
                </a:solidFill>
              </a:rPr>
            </a:br>
            <a:r>
              <a:rPr lang="en-US" sz="2000" dirty="0"/>
              <a:t> When you do not know where you are going and have none or weak guardrails to keep you on track the winds will take you anywhere (Need for a </a:t>
            </a:r>
            <a:r>
              <a:rPr lang="en-US" sz="2000" b="1" dirty="0"/>
              <a:t>Lighthouse Approach </a:t>
            </a:r>
            <a:r>
              <a:rPr lang="en-US" sz="2000" dirty="0"/>
              <a:t>: 4 PPPPs Approach) </a:t>
            </a:r>
            <a:endParaRPr lang="en-ZA" sz="2000" dirty="0"/>
          </a:p>
        </p:txBody>
      </p:sp>
      <p:sp>
        <p:nvSpPr>
          <p:cNvPr id="5" name="Title 1">
            <a:extLst>
              <a:ext uri="{FF2B5EF4-FFF2-40B4-BE49-F238E27FC236}">
                <a16:creationId xmlns:a16="http://schemas.microsoft.com/office/drawing/2014/main" id="{9F438375-4093-B7A1-D599-9A9F24981763}"/>
              </a:ext>
            </a:extLst>
          </p:cNvPr>
          <p:cNvSpPr txBox="1">
            <a:spLocks/>
          </p:cNvSpPr>
          <p:nvPr/>
        </p:nvSpPr>
        <p:spPr>
          <a:xfrm>
            <a:off x="-125222" y="58505"/>
            <a:ext cx="7110222" cy="971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kern="1200">
                <a:solidFill>
                  <a:schemeClr val="bg1"/>
                </a:solidFill>
                <a:latin typeface="Gill Sans MT" panose="020B0502020104020203" pitchFamily="34" charset="0"/>
                <a:ea typeface="+mj-ea"/>
                <a:cs typeface="+mj-cs"/>
              </a:defRPr>
            </a:lvl1pPr>
          </a:lstStyle>
          <a:p>
            <a:r>
              <a:rPr lang="en-US" sz="3600" dirty="0">
                <a:solidFill>
                  <a:srgbClr val="990033"/>
                </a:solidFill>
                <a:latin typeface="Bernard MT Condensed" panose="02050806060905020404" pitchFamily="18" charset="0"/>
              </a:rPr>
              <a:t>PUBLIC GOVERNANCE &amp; IN A POLYCRISIS – PERMACRISIS AGE</a:t>
            </a:r>
            <a:endParaRPr lang="en-ZA" sz="3600" dirty="0">
              <a:solidFill>
                <a:srgbClr val="990033"/>
              </a:solidFill>
              <a:latin typeface="Bernard MT Condensed" panose="02050806060905020404" pitchFamily="18" charset="0"/>
            </a:endParaRPr>
          </a:p>
        </p:txBody>
      </p:sp>
      <p:pic>
        <p:nvPicPr>
          <p:cNvPr id="10" name="Picture 9" descr="A group of people holding signs&#10;&#10;Description automatically generated">
            <a:extLst>
              <a:ext uri="{FF2B5EF4-FFF2-40B4-BE49-F238E27FC236}">
                <a16:creationId xmlns:a16="http://schemas.microsoft.com/office/drawing/2014/main" id="{939C450F-645A-A2CE-9319-8BB93F6D9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924" y="3681392"/>
            <a:ext cx="3974798" cy="3176608"/>
          </a:xfrm>
          <a:prstGeom prst="rect">
            <a:avLst/>
          </a:prstGeom>
        </p:spPr>
      </p:pic>
    </p:spTree>
    <p:extLst>
      <p:ext uri="{BB962C8B-B14F-4D97-AF65-F5344CB8AC3E}">
        <p14:creationId xmlns:p14="http://schemas.microsoft.com/office/powerpoint/2010/main" val="4064729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89AE703-9EC1-473D-8723-8E991E885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Website, qr code&#10;&#10;Description automatically generated">
            <a:extLst>
              <a:ext uri="{FF2B5EF4-FFF2-40B4-BE49-F238E27FC236}">
                <a16:creationId xmlns:a16="http://schemas.microsoft.com/office/drawing/2014/main" id="{32909E0E-6F94-987F-CFD7-0FBCA2AEEB1B}"/>
              </a:ext>
            </a:extLst>
          </p:cNvPr>
          <p:cNvPicPr>
            <a:picLocks noChangeAspect="1"/>
          </p:cNvPicPr>
          <p:nvPr/>
        </p:nvPicPr>
        <p:blipFill rotWithShape="1">
          <a:blip r:embed="rId3">
            <a:extLst>
              <a:ext uri="{28A0092B-C50C-407E-A947-70E740481C1C}">
                <a14:useLocalDpi xmlns:a14="http://schemas.microsoft.com/office/drawing/2010/main" val="0"/>
              </a:ext>
            </a:extLst>
          </a:blip>
          <a:srcRect l="18531" r="26466" b="-1"/>
          <a:stretch/>
        </p:blipFill>
        <p:spPr>
          <a:xfrm>
            <a:off x="-118" y="0"/>
            <a:ext cx="4925942" cy="586740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sp>
        <p:nvSpPr>
          <p:cNvPr id="2" name="Title 1">
            <a:extLst>
              <a:ext uri="{FF2B5EF4-FFF2-40B4-BE49-F238E27FC236}">
                <a16:creationId xmlns:a16="http://schemas.microsoft.com/office/drawing/2014/main" id="{5161E461-1FA9-440F-A967-29C1E45E6232}"/>
              </a:ext>
            </a:extLst>
          </p:cNvPr>
          <p:cNvSpPr>
            <a:spLocks noGrp="1"/>
          </p:cNvSpPr>
          <p:nvPr>
            <p:ph type="title"/>
          </p:nvPr>
        </p:nvSpPr>
        <p:spPr>
          <a:xfrm>
            <a:off x="-44456" y="0"/>
            <a:ext cx="6227461" cy="999067"/>
          </a:xfrm>
        </p:spPr>
        <p:txBody>
          <a:bodyPr anchor="b">
            <a:noAutofit/>
          </a:bodyPr>
          <a:lstStyle/>
          <a:p>
            <a:r>
              <a:rPr lang="en-US" sz="3200" b="1" dirty="0">
                <a:solidFill>
                  <a:schemeClr val="bg1"/>
                </a:solidFill>
                <a:latin typeface="Bernard MT Condensed" panose="02050806060905020404" pitchFamily="18" charset="0"/>
              </a:rPr>
              <a:t>OVERSIGHT UNDER CONSTITUTUTIONAL GOVERNANCE GUARDRAILS</a:t>
            </a:r>
            <a:endParaRPr lang="en-ZA" sz="3200" b="1" dirty="0">
              <a:solidFill>
                <a:schemeClr val="bg1"/>
              </a:solidFill>
              <a:latin typeface="Bernard MT Condensed" panose="02050806060905020404" pitchFamily="18" charset="0"/>
            </a:endParaRPr>
          </a:p>
        </p:txBody>
      </p:sp>
      <p:pic>
        <p:nvPicPr>
          <p:cNvPr id="5" name="Picture 4">
            <a:extLst>
              <a:ext uri="{FF2B5EF4-FFF2-40B4-BE49-F238E27FC236}">
                <a16:creationId xmlns:a16="http://schemas.microsoft.com/office/drawing/2014/main" id="{3F82E5CA-46DE-424C-D6F0-0E45C6F27C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22" r="6440" b="-5"/>
          <a:stretch/>
        </p:blipFill>
        <p:spPr bwMode="auto">
          <a:xfrm>
            <a:off x="5628546" y="25876"/>
            <a:ext cx="3403860" cy="2302923"/>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B19C49F-2412-481C-98C3-0B758A7C84AD}"/>
              </a:ext>
            </a:extLst>
          </p:cNvPr>
          <p:cNvSpPr>
            <a:spLocks noGrp="1"/>
          </p:cNvSpPr>
          <p:nvPr>
            <p:ph idx="1"/>
          </p:nvPr>
        </p:nvSpPr>
        <p:spPr>
          <a:xfrm>
            <a:off x="2891392" y="3703395"/>
            <a:ext cx="6252608" cy="3276994"/>
          </a:xfrm>
        </p:spPr>
        <p:txBody>
          <a:bodyPr>
            <a:normAutofit fontScale="40000" lnSpcReduction="20000"/>
          </a:bodyPr>
          <a:lstStyle/>
          <a:p>
            <a:pPr marL="0" indent="0" algn="just">
              <a:lnSpc>
                <a:spcPct val="100000"/>
              </a:lnSpc>
              <a:buNone/>
            </a:pPr>
            <a:r>
              <a:rPr lang="en-US" sz="2900" b="1" dirty="0">
                <a:solidFill>
                  <a:schemeClr val="bg1"/>
                </a:solidFill>
              </a:rPr>
              <a:t>KEY QUESTION SHOULD BE: GOVERNANCE FOR WHOM AND TO WHAT END? Our Constitution and international normative standards enjoin us to govern democratically for justice,  equity and inclusive development (Social Justice). In “Making Social Justice Real”(Boggenpoel, 2022) I outline our Constitution’s remarkable transformative architecture.</a:t>
            </a:r>
            <a:endParaRPr lang="en-US" sz="2900" dirty="0">
              <a:solidFill>
                <a:schemeClr val="bg1"/>
              </a:solidFill>
            </a:endParaRPr>
          </a:p>
          <a:p>
            <a:pPr marL="342900" indent="-342900">
              <a:lnSpc>
                <a:spcPct val="100000"/>
              </a:lnSpc>
              <a:buFont typeface="+mj-lt"/>
              <a:buAutoNum type="arabicPeriod"/>
            </a:pPr>
            <a:r>
              <a:rPr lang="en-US" sz="2900" b="1" dirty="0">
                <a:solidFill>
                  <a:schemeClr val="bg1"/>
                </a:solidFill>
              </a:rPr>
              <a:t>Vision of Society</a:t>
            </a:r>
            <a:r>
              <a:rPr lang="en-US" sz="2900" dirty="0">
                <a:solidFill>
                  <a:schemeClr val="bg1"/>
                </a:solidFill>
              </a:rPr>
              <a:t>(Preamble) Includes establishing a society based on social Justice.</a:t>
            </a:r>
          </a:p>
          <a:p>
            <a:pPr marL="342900" indent="-342900">
              <a:lnSpc>
                <a:spcPct val="100000"/>
              </a:lnSpc>
              <a:buFont typeface="+mj-lt"/>
              <a:buAutoNum type="arabicPeriod"/>
            </a:pPr>
            <a:r>
              <a:rPr lang="en-US" sz="2900" b="1" dirty="0">
                <a:solidFill>
                  <a:schemeClr val="bg1"/>
                </a:solidFill>
              </a:rPr>
              <a:t>Character of the State</a:t>
            </a:r>
            <a:r>
              <a:rPr lang="en-US" sz="2900" dirty="0">
                <a:solidFill>
                  <a:schemeClr val="bg1"/>
                </a:solidFill>
              </a:rPr>
              <a:t>(s1, 96, 136,195 &amp;237): Ubuntu </a:t>
            </a:r>
            <a:r>
              <a:rPr lang="en-US" sz="2900" i="1" dirty="0">
                <a:solidFill>
                  <a:schemeClr val="bg1"/>
                </a:solidFill>
              </a:rPr>
              <a:t>(Makwanyane</a:t>
            </a:r>
            <a:r>
              <a:rPr lang="en-US" sz="2900" dirty="0">
                <a:solidFill>
                  <a:schemeClr val="bg1"/>
                </a:solidFill>
              </a:rPr>
              <a:t>), achievement of (substantive equality,(</a:t>
            </a:r>
            <a:r>
              <a:rPr lang="en-US" sz="2900" i="1" dirty="0">
                <a:solidFill>
                  <a:schemeClr val="bg1"/>
                </a:solidFill>
              </a:rPr>
              <a:t>Van Heerden</a:t>
            </a:r>
            <a:r>
              <a:rPr lang="en-US" sz="2900" dirty="0">
                <a:solidFill>
                  <a:schemeClr val="bg1"/>
                </a:solidFill>
              </a:rPr>
              <a:t>) freedom (</a:t>
            </a:r>
            <a:r>
              <a:rPr lang="en-US" sz="2900" i="1" dirty="0">
                <a:solidFill>
                  <a:schemeClr val="bg1"/>
                </a:solidFill>
              </a:rPr>
              <a:t>PE Municipality</a:t>
            </a:r>
            <a:r>
              <a:rPr lang="en-US" sz="2900" dirty="0">
                <a:solidFill>
                  <a:schemeClr val="bg1"/>
                </a:solidFill>
              </a:rPr>
              <a:t>), human dignity(</a:t>
            </a:r>
            <a:r>
              <a:rPr lang="en-US" sz="2900" i="1" dirty="0">
                <a:solidFill>
                  <a:schemeClr val="bg1"/>
                </a:solidFill>
              </a:rPr>
              <a:t>Mahlangu</a:t>
            </a:r>
            <a:r>
              <a:rPr lang="en-US" sz="2900" dirty="0">
                <a:solidFill>
                  <a:schemeClr val="bg1"/>
                </a:solidFill>
              </a:rPr>
              <a:t>),</a:t>
            </a:r>
            <a:r>
              <a:rPr lang="en-US" sz="2900" b="1" dirty="0">
                <a:solidFill>
                  <a:schemeClr val="bg1"/>
                </a:solidFill>
              </a:rPr>
              <a:t>Ethics, accountability  &amp; constitutional supremacy(</a:t>
            </a:r>
            <a:r>
              <a:rPr lang="en-US" sz="2900" b="1" i="1" dirty="0">
                <a:solidFill>
                  <a:schemeClr val="bg1"/>
                </a:solidFill>
              </a:rPr>
              <a:t>Nkandla case</a:t>
            </a:r>
            <a:r>
              <a:rPr lang="en-US" sz="2900" b="1" dirty="0">
                <a:solidFill>
                  <a:schemeClr val="bg1"/>
                </a:solidFill>
              </a:rPr>
              <a:t>)</a:t>
            </a:r>
          </a:p>
          <a:p>
            <a:pPr marL="342900" indent="-342900">
              <a:lnSpc>
                <a:spcPct val="100000"/>
              </a:lnSpc>
              <a:buFont typeface="+mj-lt"/>
              <a:buAutoNum type="arabicPeriod"/>
            </a:pPr>
            <a:r>
              <a:rPr lang="en-US" sz="2900" b="1" dirty="0">
                <a:solidFill>
                  <a:schemeClr val="bg1"/>
                </a:solidFill>
              </a:rPr>
              <a:t>People’s basic entitlements </a:t>
            </a:r>
            <a:r>
              <a:rPr lang="en-US" sz="2900" dirty="0">
                <a:solidFill>
                  <a:schemeClr val="bg1"/>
                </a:solidFill>
              </a:rPr>
              <a:t>(Note full menu for all including freedom from hunger)</a:t>
            </a:r>
          </a:p>
          <a:p>
            <a:pPr marL="342900" indent="-342900">
              <a:lnSpc>
                <a:spcPct val="100000"/>
              </a:lnSpc>
              <a:buFont typeface="+mj-lt"/>
              <a:buAutoNum type="arabicPeriod"/>
            </a:pPr>
            <a:r>
              <a:rPr lang="en-US" sz="2900" b="1" dirty="0">
                <a:solidFill>
                  <a:schemeClr val="bg1"/>
                </a:solidFill>
              </a:rPr>
              <a:t>Structure of Government and Polycentric Accountability Framewor</a:t>
            </a:r>
            <a:r>
              <a:rPr lang="en-US" sz="2900" dirty="0">
                <a:solidFill>
                  <a:schemeClr val="bg1"/>
                </a:solidFill>
              </a:rPr>
              <a:t>k (Beyond </a:t>
            </a:r>
            <a:r>
              <a:rPr lang="en-US" sz="2900" i="1" dirty="0">
                <a:solidFill>
                  <a:schemeClr val="bg1"/>
                </a:solidFill>
              </a:rPr>
              <a:t>Trias Politica </a:t>
            </a:r>
            <a:r>
              <a:rPr lang="en-US" sz="2900" dirty="0">
                <a:solidFill>
                  <a:schemeClr val="bg1"/>
                </a:solidFill>
              </a:rPr>
              <a:t>– includes Chapter 9 Institutions +Statutory Oversight &amp; Compliance Institutions </a:t>
            </a:r>
          </a:p>
          <a:p>
            <a:pPr marL="342900" indent="-342900">
              <a:lnSpc>
                <a:spcPct val="100000"/>
              </a:lnSpc>
              <a:buFont typeface="+mj-lt"/>
              <a:buAutoNum type="arabicPeriod"/>
            </a:pPr>
            <a:r>
              <a:rPr lang="en-US" sz="2900" b="1" dirty="0">
                <a:solidFill>
                  <a:schemeClr val="bg1"/>
                </a:solidFill>
              </a:rPr>
              <a:t>Global Guardrails</a:t>
            </a:r>
            <a:r>
              <a:rPr lang="en-US" sz="2900" dirty="0">
                <a:solidFill>
                  <a:schemeClr val="bg1"/>
                </a:solidFill>
              </a:rPr>
              <a:t> (Ch.14|s231-233)Copenhagen Declaration, SDGs , AU Agenda 2063 &amp; SADC Protocol on Gender &amp; Dev - Not in Making Social Justice Real)</a:t>
            </a:r>
          </a:p>
          <a:p>
            <a:pPr marL="0" indent="0">
              <a:lnSpc>
                <a:spcPct val="100000"/>
              </a:lnSpc>
              <a:buNone/>
            </a:pPr>
            <a:r>
              <a:rPr lang="en-US" sz="5000" dirty="0">
                <a:solidFill>
                  <a:schemeClr val="bg1"/>
                </a:solidFill>
              </a:rPr>
              <a:t>Poor oversight and non-compliance undermine social justice directly and indirectly.</a:t>
            </a:r>
          </a:p>
          <a:p>
            <a:pPr marL="342900" indent="-342900">
              <a:lnSpc>
                <a:spcPct val="100000"/>
              </a:lnSpc>
              <a:buFont typeface="+mj-lt"/>
              <a:buAutoNum type="arabicPeriod"/>
            </a:pPr>
            <a:endParaRPr lang="en-US" sz="4500" dirty="0">
              <a:solidFill>
                <a:schemeClr val="bg1"/>
              </a:solidFill>
            </a:endParaRPr>
          </a:p>
          <a:p>
            <a:pPr marL="342900" indent="-342900">
              <a:lnSpc>
                <a:spcPct val="100000"/>
              </a:lnSpc>
              <a:buFont typeface="+mj-lt"/>
              <a:buAutoNum type="arabicPeriod"/>
            </a:pPr>
            <a:endParaRPr lang="en-US" sz="2600" dirty="0">
              <a:solidFill>
                <a:schemeClr val="bg1"/>
              </a:solidFill>
            </a:endParaRPr>
          </a:p>
          <a:p>
            <a:pPr marL="342900" indent="-342900">
              <a:lnSpc>
                <a:spcPct val="100000"/>
              </a:lnSpc>
              <a:buFont typeface="+mj-lt"/>
              <a:buAutoNum type="arabicPeriod"/>
            </a:pPr>
            <a:endParaRPr lang="en-US" sz="2600" dirty="0">
              <a:solidFill>
                <a:schemeClr val="bg1"/>
              </a:solidFill>
            </a:endParaRPr>
          </a:p>
          <a:p>
            <a:pPr marL="342900" indent="-342900">
              <a:lnSpc>
                <a:spcPct val="100000"/>
              </a:lnSpc>
              <a:buFont typeface="+mj-lt"/>
              <a:buAutoNum type="arabicPeriod"/>
            </a:pPr>
            <a:endParaRPr lang="en-US" sz="2600" dirty="0">
              <a:solidFill>
                <a:schemeClr val="bg1"/>
              </a:solidFill>
            </a:endParaRPr>
          </a:p>
          <a:p>
            <a:pPr marL="0" indent="0">
              <a:lnSpc>
                <a:spcPct val="100000"/>
              </a:lnSpc>
              <a:buNone/>
            </a:pPr>
            <a:endParaRPr lang="en-US" sz="1200" dirty="0"/>
          </a:p>
          <a:p>
            <a:pPr marL="0" indent="0">
              <a:lnSpc>
                <a:spcPct val="100000"/>
              </a:lnSpc>
              <a:buNone/>
            </a:pPr>
            <a:endParaRPr lang="en-US" sz="1200" dirty="0"/>
          </a:p>
        </p:txBody>
      </p:sp>
      <p:sp>
        <p:nvSpPr>
          <p:cNvPr id="4" name="Content Placeholder 2">
            <a:extLst>
              <a:ext uri="{FF2B5EF4-FFF2-40B4-BE49-F238E27FC236}">
                <a16:creationId xmlns:a16="http://schemas.microsoft.com/office/drawing/2014/main" id="{863E9820-115F-AB85-1692-B3501DEF53F6}"/>
              </a:ext>
            </a:extLst>
          </p:cNvPr>
          <p:cNvSpPr txBox="1">
            <a:spLocks/>
          </p:cNvSpPr>
          <p:nvPr/>
        </p:nvSpPr>
        <p:spPr>
          <a:xfrm>
            <a:off x="5890122" y="765855"/>
            <a:ext cx="3251710" cy="6214534"/>
          </a:xfrm>
          <a:prstGeom prst="rect">
            <a:avLst/>
          </a:prstGeom>
        </p:spPr>
        <p:txBody>
          <a:bodyPr vert="horz" lIns="91440" tIns="45720" rIns="91440" bIns="45720" rtlCol="0" anchor="ctr">
            <a:normAutofit/>
          </a:bodyPr>
          <a:lstStyle>
            <a:lvl1pPr marL="2286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1pPr>
            <a:lvl2pPr marL="6858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2pPr>
            <a:lvl3pPr marL="11430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3pPr>
            <a:lvl4pPr marL="16002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700" dirty="0">
              <a:solidFill>
                <a:srgbClr val="FFFFFF"/>
              </a:solidFill>
            </a:endParaRPr>
          </a:p>
        </p:txBody>
      </p:sp>
      <p:sp>
        <p:nvSpPr>
          <p:cNvPr id="7" name="TextBox 6">
            <a:extLst>
              <a:ext uri="{FF2B5EF4-FFF2-40B4-BE49-F238E27FC236}">
                <a16:creationId xmlns:a16="http://schemas.microsoft.com/office/drawing/2014/main" id="{7095171B-DB54-572E-FAB7-FF5E8C07296B}"/>
              </a:ext>
            </a:extLst>
          </p:cNvPr>
          <p:cNvSpPr txBox="1"/>
          <p:nvPr/>
        </p:nvSpPr>
        <p:spPr>
          <a:xfrm>
            <a:off x="3008671" y="2373663"/>
            <a:ext cx="6023735" cy="1692771"/>
          </a:xfrm>
          <a:prstGeom prst="rect">
            <a:avLst/>
          </a:prstGeom>
          <a:noFill/>
        </p:spPr>
        <p:txBody>
          <a:bodyPr wrap="square">
            <a:spAutoFit/>
          </a:bodyPr>
          <a:lstStyle/>
          <a:p>
            <a:pPr algn="just"/>
            <a:r>
              <a:rPr lang="en-ZA" sz="1600" dirty="0">
                <a:solidFill>
                  <a:schemeClr val="bg1"/>
                </a:solidFill>
                <a:latin typeface="Gill Sans MT" panose="020B0502020104020203" pitchFamily="34" charset="0"/>
              </a:rPr>
              <a:t>“Our Constitution has a transformative mission. It hopes to have us reimagine power relations within society. In so many ways, it enjoins us to take active steps to achieve substantive equality, particularly for those who were disadvantaged by past  unfair discrimination” Moseneke DCJ, in </a:t>
            </a:r>
            <a:r>
              <a:rPr lang="en-ZA" sz="1600" i="1" dirty="0">
                <a:solidFill>
                  <a:schemeClr val="bg1"/>
                </a:solidFill>
                <a:latin typeface="Gill Sans MT" panose="020B0502020104020203" pitchFamily="34" charset="0"/>
              </a:rPr>
              <a:t>South African Police Service v Solidarity OBO Barnard</a:t>
            </a:r>
            <a:r>
              <a:rPr lang="en-ZA" sz="1000" dirty="0">
                <a:solidFill>
                  <a:schemeClr val="bg1"/>
                </a:solidFill>
                <a:latin typeface="Gill Sans MT" panose="020B0502020104020203" pitchFamily="34" charset="0"/>
              </a:rPr>
              <a:t>	</a:t>
            </a:r>
            <a:r>
              <a:rPr lang="en-ZA" sz="2400" dirty="0">
                <a:solidFill>
                  <a:schemeClr val="bg1"/>
                </a:solidFill>
                <a:latin typeface="Gill Sans MT" panose="020B0502020104020203" pitchFamily="34" charset="0"/>
              </a:rPr>
              <a:t>							</a:t>
            </a:r>
          </a:p>
        </p:txBody>
      </p:sp>
    </p:spTree>
    <p:extLst>
      <p:ext uri="{BB962C8B-B14F-4D97-AF65-F5344CB8AC3E}">
        <p14:creationId xmlns:p14="http://schemas.microsoft.com/office/powerpoint/2010/main" val="4022978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E29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1E461-1FA9-440F-A967-29C1E45E6232}"/>
              </a:ext>
            </a:extLst>
          </p:cNvPr>
          <p:cNvSpPr>
            <a:spLocks noGrp="1"/>
          </p:cNvSpPr>
          <p:nvPr>
            <p:ph type="title"/>
          </p:nvPr>
        </p:nvSpPr>
        <p:spPr>
          <a:xfrm>
            <a:off x="393192" y="4767072"/>
            <a:ext cx="5251584" cy="1625210"/>
          </a:xfrm>
        </p:spPr>
        <p:txBody>
          <a:bodyPr>
            <a:noAutofit/>
          </a:bodyPr>
          <a:lstStyle/>
          <a:p>
            <a:pPr algn="r"/>
            <a:r>
              <a:rPr lang="en-US" sz="4400" b="1" dirty="0">
                <a:solidFill>
                  <a:srgbClr val="FFFFFF"/>
                </a:solidFill>
                <a:latin typeface="Bernard MT Condensed" panose="02050806060905020404" pitchFamily="18" charset="0"/>
              </a:rPr>
              <a:t>OVERSIGHT UNDER </a:t>
            </a:r>
            <a:r>
              <a:rPr lang="en-US" sz="3600" b="1" dirty="0">
                <a:solidFill>
                  <a:srgbClr val="FFFFFF"/>
                </a:solidFill>
                <a:latin typeface="Bernard MT Condensed" panose="02050806060905020404" pitchFamily="18" charset="0"/>
              </a:rPr>
              <a:t>CONSTITUTIONAL GUARDRAILS</a:t>
            </a:r>
            <a:endParaRPr lang="en-ZA" sz="3600" b="1" dirty="0">
              <a:solidFill>
                <a:srgbClr val="FFFFFF"/>
              </a:solidFill>
              <a:latin typeface="Bernard MT Condensed" panose="02050806060905020404" pitchFamily="18" charset="0"/>
            </a:endParaRP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19C49F-2412-481C-98C3-0B758A7C84AD}"/>
              </a:ext>
            </a:extLst>
          </p:cNvPr>
          <p:cNvSpPr>
            <a:spLocks noGrp="1"/>
          </p:cNvSpPr>
          <p:nvPr>
            <p:ph idx="1"/>
          </p:nvPr>
        </p:nvSpPr>
        <p:spPr>
          <a:xfrm>
            <a:off x="5685069" y="957837"/>
            <a:ext cx="3211417" cy="6214534"/>
          </a:xfrm>
        </p:spPr>
        <p:txBody>
          <a:bodyPr anchor="ctr">
            <a:normAutofit fontScale="32500" lnSpcReduction="20000"/>
          </a:bodyPr>
          <a:lstStyle/>
          <a:p>
            <a:pPr marL="0" indent="0">
              <a:buNone/>
            </a:pPr>
            <a:r>
              <a:rPr lang="en-ZA" sz="6000" b="1" dirty="0">
                <a:solidFill>
                  <a:schemeClr val="bg1"/>
                </a:solidFill>
              </a:rPr>
              <a:t>UN 8 Principles of Governance</a:t>
            </a:r>
          </a:p>
          <a:p>
            <a:pPr marL="0" indent="0" algn="l">
              <a:buNone/>
            </a:pPr>
            <a:r>
              <a:rPr lang="en-ZA" sz="4300" dirty="0">
                <a:solidFill>
                  <a:schemeClr val="bg1"/>
                </a:solidFill>
                <a:latin typeface="Helvetica Neue"/>
              </a:rPr>
              <a:t>1. P</a:t>
            </a:r>
            <a:r>
              <a:rPr lang="en-ZA" sz="4300" b="0" i="0" dirty="0">
                <a:solidFill>
                  <a:schemeClr val="bg1"/>
                </a:solidFill>
                <a:effectLst/>
                <a:latin typeface="Helvetica Neue"/>
              </a:rPr>
              <a:t>articipatory;</a:t>
            </a:r>
          </a:p>
          <a:p>
            <a:pPr marL="0" indent="0" algn="l">
              <a:buNone/>
            </a:pPr>
            <a:r>
              <a:rPr lang="en-ZA" sz="4300" dirty="0">
                <a:solidFill>
                  <a:schemeClr val="bg1"/>
                </a:solidFill>
                <a:latin typeface="Helvetica Neue"/>
              </a:rPr>
              <a:t>2. C</a:t>
            </a:r>
            <a:r>
              <a:rPr lang="en-ZA" sz="4300" b="0" i="0" dirty="0">
                <a:solidFill>
                  <a:schemeClr val="bg1"/>
                </a:solidFill>
                <a:effectLst/>
                <a:latin typeface="Helvetica Neue"/>
              </a:rPr>
              <a:t>onsistent with the rule of law;</a:t>
            </a:r>
          </a:p>
          <a:p>
            <a:pPr marL="0" indent="0" algn="l">
              <a:buNone/>
            </a:pPr>
            <a:r>
              <a:rPr lang="en-ZA" sz="4300" dirty="0">
                <a:solidFill>
                  <a:schemeClr val="bg1"/>
                </a:solidFill>
                <a:latin typeface="Helvetica Neue"/>
              </a:rPr>
              <a:t>3. T</a:t>
            </a:r>
            <a:r>
              <a:rPr lang="en-ZA" sz="4300" b="0" i="0" dirty="0">
                <a:solidFill>
                  <a:schemeClr val="bg1"/>
                </a:solidFill>
                <a:effectLst/>
                <a:latin typeface="Helvetica Neue"/>
              </a:rPr>
              <a:t>ransparent;</a:t>
            </a:r>
          </a:p>
          <a:p>
            <a:pPr marL="0" indent="0" algn="l">
              <a:buNone/>
            </a:pPr>
            <a:r>
              <a:rPr lang="en-ZA" sz="4300" dirty="0">
                <a:solidFill>
                  <a:schemeClr val="bg1"/>
                </a:solidFill>
                <a:latin typeface="Helvetica Neue"/>
              </a:rPr>
              <a:t>4. R</a:t>
            </a:r>
            <a:r>
              <a:rPr lang="en-ZA" sz="4300" b="0" i="0" dirty="0">
                <a:solidFill>
                  <a:schemeClr val="bg1"/>
                </a:solidFill>
                <a:effectLst/>
                <a:latin typeface="Helvetica Neue"/>
              </a:rPr>
              <a:t>esponsive;</a:t>
            </a:r>
          </a:p>
          <a:p>
            <a:pPr marL="0" indent="0" algn="l">
              <a:buNone/>
            </a:pPr>
            <a:r>
              <a:rPr lang="en-ZA" sz="4300" dirty="0">
                <a:solidFill>
                  <a:schemeClr val="bg1"/>
                </a:solidFill>
                <a:latin typeface="Helvetica Neue"/>
              </a:rPr>
              <a:t>5. C</a:t>
            </a:r>
            <a:r>
              <a:rPr lang="en-ZA" sz="4300" b="0" i="0" dirty="0">
                <a:solidFill>
                  <a:schemeClr val="bg1"/>
                </a:solidFill>
                <a:effectLst/>
                <a:latin typeface="Helvetica Neue"/>
              </a:rPr>
              <a:t>onsensus-oriented;</a:t>
            </a:r>
          </a:p>
          <a:p>
            <a:pPr marL="0" indent="0" algn="l">
              <a:buNone/>
            </a:pPr>
            <a:r>
              <a:rPr lang="en-ZA" sz="4300" dirty="0">
                <a:solidFill>
                  <a:schemeClr val="bg1"/>
                </a:solidFill>
                <a:latin typeface="Helvetica Neue"/>
              </a:rPr>
              <a:t>6. E</a:t>
            </a:r>
            <a:r>
              <a:rPr lang="en-ZA" sz="4300" b="0" i="0" dirty="0">
                <a:solidFill>
                  <a:schemeClr val="bg1"/>
                </a:solidFill>
                <a:effectLst/>
                <a:latin typeface="Helvetica Neue"/>
              </a:rPr>
              <a:t>quitable and inclusive;</a:t>
            </a:r>
          </a:p>
          <a:p>
            <a:pPr marL="0" indent="0" algn="l">
              <a:buNone/>
            </a:pPr>
            <a:r>
              <a:rPr lang="en-ZA" sz="4300" dirty="0">
                <a:solidFill>
                  <a:schemeClr val="bg1"/>
                </a:solidFill>
                <a:latin typeface="Helvetica Neue"/>
              </a:rPr>
              <a:t>7. E</a:t>
            </a:r>
            <a:r>
              <a:rPr lang="en-ZA" sz="4300" b="0" i="0" dirty="0">
                <a:solidFill>
                  <a:schemeClr val="bg1"/>
                </a:solidFill>
                <a:effectLst/>
                <a:latin typeface="Helvetica Neue"/>
              </a:rPr>
              <a:t>ffective and efficient; and</a:t>
            </a:r>
          </a:p>
          <a:p>
            <a:pPr marL="0" indent="0" algn="l">
              <a:buNone/>
            </a:pPr>
            <a:r>
              <a:rPr lang="en-ZA" sz="4300" dirty="0">
                <a:solidFill>
                  <a:schemeClr val="bg1"/>
                </a:solidFill>
                <a:latin typeface="Helvetica Neue"/>
              </a:rPr>
              <a:t>A</a:t>
            </a:r>
            <a:r>
              <a:rPr lang="en-ZA" sz="4300" b="0" i="0" dirty="0">
                <a:solidFill>
                  <a:schemeClr val="bg1"/>
                </a:solidFill>
                <a:effectLst/>
                <a:latin typeface="Helvetica Neue"/>
              </a:rPr>
              <a:t>ccountable (Rothstein and Teorell,  2008; </a:t>
            </a:r>
            <a:r>
              <a:rPr lang="en-ZA" sz="4300" b="0" i="0" u="none" strike="noStrike" dirty="0">
                <a:solidFill>
                  <a:srgbClr val="337AB7"/>
                </a:solidFill>
                <a:effectLst/>
                <a:latin typeface="Helvetica Neue"/>
                <a:hlinkClick r:id="rId2"/>
              </a:rPr>
              <a:t>UN, 2009</a:t>
            </a:r>
            <a:r>
              <a:rPr lang="en-ZA" sz="4300" b="0" i="0" dirty="0">
                <a:solidFill>
                  <a:srgbClr val="333333"/>
                </a:solidFill>
                <a:effectLst/>
                <a:latin typeface="Helvetica Neue"/>
              </a:rPr>
              <a:t>). </a:t>
            </a:r>
            <a:r>
              <a:rPr lang="en-ZA" sz="4300" b="0" i="0" dirty="0">
                <a:solidFill>
                  <a:schemeClr val="bg1"/>
                </a:solidFill>
                <a:effectLst/>
                <a:latin typeface="Helvetica Neue"/>
              </a:rPr>
              <a:t>These resonate with s195 of the Constitution</a:t>
            </a:r>
          </a:p>
          <a:p>
            <a:pPr marL="0" indent="0" algn="l">
              <a:buNone/>
            </a:pPr>
            <a:r>
              <a:rPr lang="en-ZA" sz="4300" b="0" i="0" dirty="0">
                <a:solidFill>
                  <a:schemeClr val="bg1"/>
                </a:solidFill>
                <a:effectLst/>
                <a:latin typeface="Helvetica Neue"/>
              </a:rPr>
              <a:t> Admin Justice Principles provide further guiderails that must be taken with the rest of the Constitution, particularly s 195 and the Bill of rights:</a:t>
            </a:r>
          </a:p>
          <a:p>
            <a:pPr marL="457200" indent="-457200"/>
            <a:r>
              <a:rPr lang="en-ZA" sz="4300" dirty="0">
                <a:solidFill>
                  <a:schemeClr val="bg1"/>
                </a:solidFill>
                <a:latin typeface="Helvetica Neue"/>
              </a:rPr>
              <a:t>Lawful</a:t>
            </a:r>
          </a:p>
          <a:p>
            <a:pPr marL="457200" indent="-457200"/>
            <a:r>
              <a:rPr lang="en-ZA" sz="4300" dirty="0">
                <a:solidFill>
                  <a:schemeClr val="bg1"/>
                </a:solidFill>
                <a:latin typeface="Helvetica Neue"/>
              </a:rPr>
              <a:t>Reasonable</a:t>
            </a:r>
          </a:p>
          <a:p>
            <a:pPr marL="457200" indent="-457200"/>
            <a:r>
              <a:rPr lang="en-ZA" sz="4300" dirty="0">
                <a:solidFill>
                  <a:schemeClr val="bg1"/>
                </a:solidFill>
                <a:latin typeface="Helvetica Neue"/>
              </a:rPr>
              <a:t>Fair (Procedural)</a:t>
            </a:r>
          </a:p>
          <a:p>
            <a:pPr marL="457200" indent="-457200"/>
            <a:r>
              <a:rPr lang="en-ZA" sz="4300" dirty="0">
                <a:solidFill>
                  <a:schemeClr val="bg1"/>
                </a:solidFill>
                <a:latin typeface="Helvetica Neue"/>
              </a:rPr>
              <a:t>Written reasons</a:t>
            </a:r>
          </a:p>
          <a:p>
            <a:pPr marL="457200" indent="-457200"/>
            <a:r>
              <a:rPr lang="en-ZA" sz="4300" dirty="0">
                <a:solidFill>
                  <a:schemeClr val="bg1"/>
                </a:solidFill>
                <a:latin typeface="Helvetica Neue"/>
              </a:rPr>
              <a:t>Rational (</a:t>
            </a:r>
            <a:r>
              <a:rPr lang="en-ZA" sz="4300" b="0" i="1" dirty="0">
                <a:solidFill>
                  <a:schemeClr val="bg1"/>
                </a:solidFill>
                <a:effectLst/>
                <a:latin typeface="Arial" panose="020B0604020202020204" pitchFamily="34" charset="0"/>
              </a:rPr>
              <a:t>Bato Star Fishing (Pty) Ltd v Minister of Environmental Affairs and Tourism and </a:t>
            </a:r>
            <a:r>
              <a:rPr lang="en-ZA" sz="4300" i="1" dirty="0">
                <a:solidFill>
                  <a:schemeClr val="bg1"/>
                </a:solidFill>
                <a:latin typeface="Helvetica Neue"/>
              </a:rPr>
              <a:t>Masetlha v President of the RSA  </a:t>
            </a:r>
            <a:r>
              <a:rPr lang="en-ZA" sz="4300" dirty="0">
                <a:solidFill>
                  <a:schemeClr val="bg1"/>
                </a:solidFill>
                <a:latin typeface="Helvetica Neue"/>
              </a:rPr>
              <a:t>and other cases)</a:t>
            </a:r>
          </a:p>
          <a:p>
            <a:pPr marL="457200" indent="-457200"/>
            <a:endParaRPr lang="en-ZA" sz="3200" dirty="0">
              <a:solidFill>
                <a:srgbClr val="333333"/>
              </a:solidFill>
              <a:latin typeface="Helvetica Neue"/>
            </a:endParaRPr>
          </a:p>
          <a:p>
            <a:pPr marL="514350" indent="-514350" algn="l">
              <a:buAutoNum type="arabicPeriod"/>
            </a:pPr>
            <a:endParaRPr lang="en-ZA" sz="3200" b="0" i="0" dirty="0">
              <a:solidFill>
                <a:srgbClr val="333333"/>
              </a:solidFill>
              <a:effectLst/>
              <a:latin typeface="Helvetica Neue"/>
            </a:endParaRPr>
          </a:p>
          <a:p>
            <a:pPr marL="0" indent="0" algn="l">
              <a:buNone/>
            </a:pPr>
            <a:endParaRPr lang="en-ZA" sz="3200" b="0" i="0" dirty="0">
              <a:solidFill>
                <a:srgbClr val="333333"/>
              </a:solidFill>
              <a:effectLst/>
              <a:latin typeface="Helvetica Neue"/>
            </a:endParaRPr>
          </a:p>
          <a:p>
            <a:pPr marL="0" indent="0">
              <a:buNone/>
            </a:pPr>
            <a:endParaRPr lang="en-ZA" sz="2800" dirty="0">
              <a:solidFill>
                <a:schemeClr val="bg1"/>
              </a:solidFill>
            </a:endParaRPr>
          </a:p>
          <a:p>
            <a:pPr marL="0" indent="0">
              <a:buNone/>
            </a:pPr>
            <a:endParaRPr lang="en-ZA" sz="2400" b="0" i="0" dirty="0">
              <a:solidFill>
                <a:schemeClr val="bg1"/>
              </a:solidFill>
              <a:effectLst/>
              <a:latin typeface="Lato" panose="020F0502020204030203" pitchFamily="34" charset="0"/>
            </a:endParaRPr>
          </a:p>
          <a:p>
            <a:pPr marL="0" indent="0">
              <a:buNone/>
            </a:pPr>
            <a:endParaRPr lang="en-ZA" sz="2400" dirty="0">
              <a:solidFill>
                <a:schemeClr val="bg1"/>
              </a:solidFill>
              <a:latin typeface="Lato" panose="020F0502020204030203" pitchFamily="34" charset="0"/>
            </a:endParaRPr>
          </a:p>
          <a:p>
            <a:pPr marL="0" indent="0">
              <a:buNone/>
            </a:pPr>
            <a:endParaRPr lang="en-US" sz="1700" dirty="0">
              <a:solidFill>
                <a:srgbClr val="FFFFFF"/>
              </a:solidFill>
            </a:endParaRPr>
          </a:p>
        </p:txBody>
      </p:sp>
      <p:sp>
        <p:nvSpPr>
          <p:cNvPr id="4" name="Content Placeholder 2">
            <a:extLst>
              <a:ext uri="{FF2B5EF4-FFF2-40B4-BE49-F238E27FC236}">
                <a16:creationId xmlns:a16="http://schemas.microsoft.com/office/drawing/2014/main" id="{863E9820-115F-AB85-1692-B3501DEF53F6}"/>
              </a:ext>
            </a:extLst>
          </p:cNvPr>
          <p:cNvSpPr txBox="1">
            <a:spLocks/>
          </p:cNvSpPr>
          <p:nvPr/>
        </p:nvSpPr>
        <p:spPr>
          <a:xfrm>
            <a:off x="5576296" y="321732"/>
            <a:ext cx="3251710" cy="6214534"/>
          </a:xfrm>
          <a:prstGeom prst="rect">
            <a:avLst/>
          </a:prstGeom>
        </p:spPr>
        <p:txBody>
          <a:bodyPr vert="horz" lIns="91440" tIns="45720" rIns="91440" bIns="45720" rtlCol="0" anchor="ctr">
            <a:normAutofit/>
          </a:bodyPr>
          <a:lstStyle>
            <a:lvl1pPr marL="2286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1pPr>
            <a:lvl2pPr marL="6858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2pPr>
            <a:lvl3pPr marL="11430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3pPr>
            <a:lvl4pPr marL="16002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4pPr>
            <a:lvl5pPr marL="2057400" indent="-36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700" dirty="0">
              <a:solidFill>
                <a:srgbClr val="FFFFFF"/>
              </a:solidFill>
            </a:endParaRPr>
          </a:p>
        </p:txBody>
      </p:sp>
      <p:pic>
        <p:nvPicPr>
          <p:cNvPr id="6" name="Picture 5" descr="Website, qr code&#10;&#10;Description automatically generated">
            <a:extLst>
              <a:ext uri="{FF2B5EF4-FFF2-40B4-BE49-F238E27FC236}">
                <a16:creationId xmlns:a16="http://schemas.microsoft.com/office/drawing/2014/main" id="{F587C2B5-E201-8359-DB6C-311E6936D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99" y="321732"/>
            <a:ext cx="5293730" cy="4250268"/>
          </a:xfrm>
          <a:prstGeom prst="rect">
            <a:avLst/>
          </a:prstGeom>
        </p:spPr>
      </p:pic>
    </p:spTree>
    <p:extLst>
      <p:ext uri="{BB962C8B-B14F-4D97-AF65-F5344CB8AC3E}">
        <p14:creationId xmlns:p14="http://schemas.microsoft.com/office/powerpoint/2010/main" val="329933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1E461-1FA9-440F-A967-29C1E45E6232}"/>
              </a:ext>
            </a:extLst>
          </p:cNvPr>
          <p:cNvSpPr>
            <a:spLocks noGrp="1"/>
          </p:cNvSpPr>
          <p:nvPr>
            <p:ph type="title"/>
          </p:nvPr>
        </p:nvSpPr>
        <p:spPr>
          <a:xfrm>
            <a:off x="3733800" y="-183334"/>
            <a:ext cx="5410199" cy="1095931"/>
          </a:xfrm>
        </p:spPr>
        <p:txBody>
          <a:bodyPr>
            <a:normAutofit/>
          </a:bodyPr>
          <a:lstStyle/>
          <a:p>
            <a:r>
              <a:rPr lang="en-US" sz="2800" b="1" dirty="0">
                <a:solidFill>
                  <a:schemeClr val="bg1"/>
                </a:solidFill>
                <a:latin typeface="Bernard MT Condensed" panose="02050806060905020404" pitchFamily="18" charset="0"/>
              </a:rPr>
              <a:t>OVERSIGHT UNDER CONSTITUTIONAL GOVERNANCE GUARDRAILS</a:t>
            </a:r>
            <a:endParaRPr lang="en-ZA" sz="2800" b="1" dirty="0">
              <a:solidFill>
                <a:schemeClr val="bg1"/>
              </a:solidFill>
              <a:latin typeface="Bernard MT Condensed" panose="02050806060905020404" pitchFamily="18" charset="0"/>
            </a:endParaRPr>
          </a:p>
        </p:txBody>
      </p:sp>
      <p:pic>
        <p:nvPicPr>
          <p:cNvPr id="4" name="Picture 3" descr="Website, qr code&#10;&#10;Description automatically generated">
            <a:extLst>
              <a:ext uri="{FF2B5EF4-FFF2-40B4-BE49-F238E27FC236}">
                <a16:creationId xmlns:a16="http://schemas.microsoft.com/office/drawing/2014/main" id="{98DE6F7E-7BD3-9170-690E-A8FEA55F9CD8}"/>
              </a:ext>
            </a:extLst>
          </p:cNvPr>
          <p:cNvPicPr>
            <a:picLocks noChangeAspect="1"/>
          </p:cNvPicPr>
          <p:nvPr/>
        </p:nvPicPr>
        <p:blipFill rotWithShape="1">
          <a:blip r:embed="rId2">
            <a:extLst>
              <a:ext uri="{28A0092B-C50C-407E-A947-70E740481C1C}">
                <a14:useLocalDpi xmlns:a14="http://schemas.microsoft.com/office/drawing/2010/main" val="0"/>
              </a:ext>
            </a:extLst>
          </a:blip>
          <a:srcRect l="21943" r="29882"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4B19C49F-2412-481C-98C3-0B758A7C84AD}"/>
              </a:ext>
            </a:extLst>
          </p:cNvPr>
          <p:cNvSpPr>
            <a:spLocks noGrp="1"/>
          </p:cNvSpPr>
          <p:nvPr>
            <p:ph idx="1"/>
          </p:nvPr>
        </p:nvSpPr>
        <p:spPr>
          <a:xfrm>
            <a:off x="4081394" y="985360"/>
            <a:ext cx="5062605" cy="5872639"/>
          </a:xfrm>
        </p:spPr>
        <p:txBody>
          <a:bodyPr anchor="t">
            <a:normAutofit fontScale="92500" lnSpcReduction="10000"/>
          </a:bodyPr>
          <a:lstStyle/>
          <a:p>
            <a:pPr marL="0" indent="0" algn="just">
              <a:buNone/>
            </a:pPr>
            <a:r>
              <a:rPr lang="en-US" dirty="0">
                <a:solidFill>
                  <a:schemeClr val="bg1"/>
                </a:solidFill>
              </a:rPr>
              <a:t>Governance for Justice, Equity and Diversity is governance for social justice and  sustainable democracy and South Africa’s constitution, which is a transformative blueprint adopted by the people of south Africa to-</a:t>
            </a:r>
          </a:p>
          <a:p>
            <a:pPr marL="0" indent="0" algn="just">
              <a:buNone/>
            </a:pPr>
            <a:r>
              <a:rPr lang="en-US" dirty="0">
                <a:solidFill>
                  <a:schemeClr val="bg1"/>
                </a:solidFill>
              </a:rPr>
              <a:t>“ Heal the divisions of the past and establish a society  based on democratic values,</a:t>
            </a:r>
            <a:r>
              <a:rPr lang="en-US" sz="3600" dirty="0">
                <a:solidFill>
                  <a:schemeClr val="bg1"/>
                </a:solidFill>
              </a:rPr>
              <a:t> social justice </a:t>
            </a:r>
            <a:r>
              <a:rPr lang="en-US" dirty="0">
                <a:solidFill>
                  <a:schemeClr val="bg1"/>
                </a:solidFill>
              </a:rPr>
              <a:t>and fundamental human rights” ( Preamble) where every citizen’s life is improved and every person’s potential is freed within a specific framework of  people’s entitlements, character of the state and polycentric accountability framework. Key applicable constitutional governance guardrails include:</a:t>
            </a:r>
          </a:p>
          <a:p>
            <a:pPr marL="342900" indent="-342900" algn="just">
              <a:buAutoNum type="arabicPeriod"/>
            </a:pPr>
            <a:r>
              <a:rPr lang="en-US" dirty="0">
                <a:solidFill>
                  <a:schemeClr val="bg1"/>
                </a:solidFill>
              </a:rPr>
              <a:t>Ethical Governance: s195 read with s1, s96 and s136</a:t>
            </a:r>
          </a:p>
          <a:p>
            <a:pPr marL="342900" indent="-342900" algn="just">
              <a:buAutoNum type="arabicPeriod"/>
            </a:pPr>
            <a:r>
              <a:rPr lang="en-US" dirty="0">
                <a:solidFill>
                  <a:schemeClr val="bg1"/>
                </a:solidFill>
              </a:rPr>
              <a:t>Democratic Governance: See s33 read with PAJA and Chaptere9</a:t>
            </a:r>
          </a:p>
          <a:p>
            <a:pPr marL="342900" indent="-342900" algn="just">
              <a:buAutoNum type="arabicPeriod"/>
            </a:pPr>
            <a:r>
              <a:rPr lang="en-US" dirty="0">
                <a:solidFill>
                  <a:schemeClr val="bg1"/>
                </a:solidFill>
              </a:rPr>
              <a:t>Advancing Social Justice:  Preamble plus Bill of Rights in Ch. 2 Read with International Human Rights Treaties plus international soft law such as the Beijing Platform for Action (BPA), Durban Declaration on Racism, Copenhagen Declaration on Development, SDGs and Agenda 2063. NB of the 8 UN Principles of Good Governance</a:t>
            </a:r>
          </a:p>
          <a:p>
            <a:pPr marL="342900" indent="-342900" algn="just">
              <a:buAutoNum type="arabicPeriod"/>
            </a:pPr>
            <a:r>
              <a:rPr lang="en-US" dirty="0">
                <a:solidFill>
                  <a:schemeClr val="bg1"/>
                </a:solidFill>
              </a:rPr>
              <a:t>Advancing Human Rights: Preamble, s1 and Ch.2</a:t>
            </a:r>
          </a:p>
        </p:txBody>
      </p:sp>
    </p:spTree>
    <p:extLst>
      <p:ext uri="{BB962C8B-B14F-4D97-AF65-F5344CB8AC3E}">
        <p14:creationId xmlns:p14="http://schemas.microsoft.com/office/powerpoint/2010/main" val="89298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inting of a person&#10;&#10;Description automatically generated with low confidence">
            <a:extLst>
              <a:ext uri="{FF2B5EF4-FFF2-40B4-BE49-F238E27FC236}">
                <a16:creationId xmlns:a16="http://schemas.microsoft.com/office/drawing/2014/main" id="{5FBD3623-AECF-5031-92CB-A5977306445D}"/>
              </a:ext>
            </a:extLst>
          </p:cNvPr>
          <p:cNvPicPr>
            <a:picLocks noChangeAspect="1"/>
          </p:cNvPicPr>
          <p:nvPr/>
        </p:nvPicPr>
        <p:blipFill rotWithShape="1">
          <a:blip r:embed="rId2"/>
          <a:srcRect t="2813" r="-2" b="25058"/>
          <a:stretch/>
        </p:blipFill>
        <p:spPr>
          <a:xfrm>
            <a:off x="7154333" y="0"/>
            <a:ext cx="1989411" cy="6417733"/>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48" name="Content Placeholder 4">
            <a:extLst>
              <a:ext uri="{FF2B5EF4-FFF2-40B4-BE49-F238E27FC236}">
                <a16:creationId xmlns:a16="http://schemas.microsoft.com/office/drawing/2014/main" id="{0552EA8E-31EC-43C0-A15B-7A49DA316627}"/>
              </a:ext>
            </a:extLst>
          </p:cNvPr>
          <p:cNvSpPr>
            <a:spLocks noGrp="1"/>
          </p:cNvSpPr>
          <p:nvPr>
            <p:ph idx="1"/>
          </p:nvPr>
        </p:nvSpPr>
        <p:spPr>
          <a:xfrm>
            <a:off x="73607" y="1470081"/>
            <a:ext cx="7080726" cy="5122333"/>
          </a:xfrm>
        </p:spPr>
        <p:txBody>
          <a:bodyPr vert="horz" lIns="68580" tIns="34290" rIns="68580" bIns="34290" rtlCol="0">
            <a:noAutofit/>
          </a:bodyPr>
          <a:lstStyle/>
          <a:p>
            <a:pPr marL="0" indent="0" algn="just">
              <a:buNone/>
            </a:pPr>
            <a:r>
              <a:rPr lang="en-US" sz="1350" b="1" dirty="0">
                <a:solidFill>
                  <a:schemeClr val="bg1"/>
                </a:solidFill>
                <a:latin typeface="+mj-lt"/>
              </a:rPr>
              <a:t>At the CSJ we understand </a:t>
            </a:r>
            <a:r>
              <a:rPr lang="en-US" sz="1350" b="1" dirty="0">
                <a:solidFill>
                  <a:schemeClr val="bg1"/>
                </a:solidFill>
                <a:highlight>
                  <a:srgbClr val="CC9900"/>
                </a:highlight>
                <a:latin typeface="+mj-lt"/>
              </a:rPr>
              <a:t>social justice as justice concerned with embracing the </a:t>
            </a:r>
            <a:r>
              <a:rPr lang="en-US" sz="1400" b="1" dirty="0">
                <a:solidFill>
                  <a:schemeClr val="bg1"/>
                </a:solidFill>
                <a:highlight>
                  <a:srgbClr val="CC9900"/>
                </a:highlight>
                <a:latin typeface="+mj-lt"/>
              </a:rPr>
              <a:t>humanity of all  through equal enjoyment of all rights and freedoms by all regardless and mindful of human diversity expressed through just, equitable and fair distribution of all opportunities, resources, privileges, benefits and burdens in and between societies.</a:t>
            </a:r>
          </a:p>
          <a:p>
            <a:pPr marL="0" indent="0" algn="just"/>
            <a:r>
              <a:rPr lang="en-US" sz="1400" b="1" dirty="0">
                <a:solidFill>
                  <a:schemeClr val="bg1"/>
                </a:solidFill>
                <a:latin typeface="+mj-lt"/>
              </a:rPr>
              <a:t>Social justice originated as an economic equity concept in the  19</a:t>
            </a:r>
            <a:r>
              <a:rPr lang="en-US" sz="1400" b="1" baseline="30000" dirty="0">
                <a:solidFill>
                  <a:schemeClr val="bg1"/>
                </a:solidFill>
                <a:latin typeface="+mj-lt"/>
              </a:rPr>
              <a:t>th</a:t>
            </a:r>
            <a:r>
              <a:rPr lang="en-US" sz="1400" b="1" dirty="0">
                <a:solidFill>
                  <a:schemeClr val="bg1"/>
                </a:solidFill>
                <a:latin typeface="+mj-lt"/>
              </a:rPr>
              <a:t> century coined by Italian Jesuit philosopher </a:t>
            </a:r>
            <a:r>
              <a:rPr lang="en-US" sz="1400" b="1" dirty="0">
                <a:solidFill>
                  <a:schemeClr val="bg1"/>
                </a:solidFill>
                <a:highlight>
                  <a:srgbClr val="CC9900"/>
                </a:highlight>
                <a:latin typeface="+mj-lt"/>
              </a:rPr>
              <a:t>Luigi Taparelli(1840-3) </a:t>
            </a:r>
            <a:r>
              <a:rPr lang="en-US" sz="1400" b="1" dirty="0">
                <a:solidFill>
                  <a:schemeClr val="bg1"/>
                </a:solidFill>
                <a:latin typeface="+mj-lt"/>
              </a:rPr>
              <a:t>who coined the concept of social justice around in response to the unconscionable economic and social reality witnessed just after the first industrial revolution. The concept was further developed and integrated in legal theory and constitutional law by another Italian theological philosopher </a:t>
            </a:r>
            <a:r>
              <a:rPr lang="en-US" sz="1400" b="1" dirty="0">
                <a:solidFill>
                  <a:schemeClr val="bg1"/>
                </a:solidFill>
                <a:highlight>
                  <a:srgbClr val="CC9900"/>
                </a:highlight>
                <a:latin typeface="+mj-lt"/>
              </a:rPr>
              <a:t>Antonio Rosmini (Rosmini,1847). </a:t>
            </a:r>
            <a:r>
              <a:rPr lang="en-US" sz="1400" b="1" dirty="0">
                <a:solidFill>
                  <a:schemeClr val="bg1"/>
                </a:solidFill>
                <a:latin typeface="+mj-lt"/>
              </a:rPr>
              <a:t>At the end of World War I  global leaders embraced and gave content to the concept of social justice in the Treaty of Versailles in 1919, which established the </a:t>
            </a:r>
            <a:r>
              <a:rPr lang="en-US" sz="1400" b="1" dirty="0">
                <a:solidFill>
                  <a:schemeClr val="bg1"/>
                </a:solidFill>
                <a:highlight>
                  <a:srgbClr val="CC9900"/>
                </a:highlight>
                <a:latin typeface="+mj-lt"/>
              </a:rPr>
              <a:t>ILO to serve as a custodian of social justice.  </a:t>
            </a:r>
          </a:p>
          <a:p>
            <a:pPr marL="0" indent="0" algn="just"/>
            <a:r>
              <a:rPr lang="en-US" sz="1400" b="1" dirty="0">
                <a:solidFill>
                  <a:schemeClr val="bg1"/>
                </a:solidFill>
                <a:latin typeface="+mj-lt"/>
              </a:rPr>
              <a:t>American philosopher John Rawls popularized and developed the concept of social justice further in his </a:t>
            </a:r>
            <a:r>
              <a:rPr lang="en-US" sz="1400" b="1" dirty="0">
                <a:solidFill>
                  <a:schemeClr val="bg1"/>
                </a:solidFill>
                <a:highlight>
                  <a:srgbClr val="CC9900"/>
                </a:highlight>
                <a:latin typeface="+mj-lt"/>
              </a:rPr>
              <a:t>A Theory of Justice (1971 – 91), </a:t>
            </a:r>
            <a:r>
              <a:rPr lang="en-US" sz="1400" b="1" dirty="0">
                <a:solidFill>
                  <a:schemeClr val="bg1"/>
                </a:solidFill>
                <a:latin typeface="+mj-lt"/>
              </a:rPr>
              <a:t>where he placed fairness at the centre of justice and presented social justice as justice between social groups within and between societies. Indian economist Amartya Sen further developed the concept of social justice, highlighting its capabilities dimension.</a:t>
            </a:r>
          </a:p>
          <a:p>
            <a:pPr marL="0" indent="0" algn="just"/>
            <a:r>
              <a:rPr lang="en-US" sz="1400" b="1" dirty="0">
                <a:solidFill>
                  <a:schemeClr val="bg1"/>
                </a:solidFill>
                <a:latin typeface="+mj-lt"/>
              </a:rPr>
              <a:t>The SA Constitutional Court has embraced </a:t>
            </a:r>
            <a:r>
              <a:rPr lang="en-US" sz="1400" b="1" dirty="0">
                <a:solidFill>
                  <a:schemeClr val="bg1"/>
                </a:solidFill>
                <a:highlight>
                  <a:srgbClr val="CC9900"/>
                </a:highlight>
                <a:latin typeface="+mj-lt"/>
              </a:rPr>
              <a:t>social justice as a dimension of Ubuntu (Madala J in </a:t>
            </a:r>
            <a:r>
              <a:rPr lang="en-US" sz="1400" b="1" i="1" dirty="0">
                <a:solidFill>
                  <a:schemeClr val="bg1"/>
                </a:solidFill>
                <a:highlight>
                  <a:srgbClr val="CC9900"/>
                </a:highlight>
                <a:latin typeface="+mj-lt"/>
              </a:rPr>
              <a:t>Sv Makwanyane, </a:t>
            </a:r>
            <a:r>
              <a:rPr lang="en-US" sz="1400" b="1" dirty="0">
                <a:solidFill>
                  <a:schemeClr val="bg1"/>
                </a:solidFill>
                <a:highlight>
                  <a:srgbClr val="CC9900"/>
                </a:highlight>
                <a:latin typeface="+mj-lt"/>
              </a:rPr>
              <a:t>1995) </a:t>
            </a:r>
            <a:r>
              <a:rPr lang="en-US" sz="1400" b="1" dirty="0">
                <a:solidFill>
                  <a:schemeClr val="bg1"/>
                </a:solidFill>
                <a:latin typeface="+mj-lt"/>
              </a:rPr>
              <a:t>and a </a:t>
            </a:r>
            <a:r>
              <a:rPr lang="en-US" sz="1400" b="1" dirty="0">
                <a:solidFill>
                  <a:schemeClr val="bg1"/>
                </a:solidFill>
                <a:highlight>
                  <a:srgbClr val="CC9900"/>
                </a:highlight>
                <a:latin typeface="+mj-lt"/>
              </a:rPr>
              <a:t>constitutional imperative </a:t>
            </a:r>
            <a:r>
              <a:rPr lang="en-US" sz="1400" b="1" dirty="0">
                <a:solidFill>
                  <a:schemeClr val="bg1"/>
                </a:solidFill>
                <a:latin typeface="+mj-lt"/>
              </a:rPr>
              <a:t>(Langa J in </a:t>
            </a:r>
            <a:r>
              <a:rPr lang="en-US" sz="1400" b="1" i="1" dirty="0">
                <a:solidFill>
                  <a:schemeClr val="bg1"/>
                </a:solidFill>
                <a:latin typeface="+mj-lt"/>
              </a:rPr>
              <a:t>Investigation Directorate: Serious offences and Others v Hyndai Motor Distributors (Pty) Ltd, 2000), which has a restitutive dimension (</a:t>
            </a:r>
            <a:r>
              <a:rPr lang="en-US" sz="1400" b="1" dirty="0">
                <a:solidFill>
                  <a:schemeClr val="bg1"/>
                </a:solidFill>
                <a:latin typeface="+mj-lt"/>
              </a:rPr>
              <a:t>Moseneke J in </a:t>
            </a:r>
            <a:r>
              <a:rPr lang="en-US" sz="1400" b="1" i="1" dirty="0">
                <a:solidFill>
                  <a:schemeClr val="bg1"/>
                </a:solidFill>
                <a:latin typeface="+mj-lt"/>
              </a:rPr>
              <a:t>Minister of finance v Van Heerden, 2004.)</a:t>
            </a:r>
          </a:p>
          <a:p>
            <a:pPr marL="0" indent="0">
              <a:buNone/>
            </a:pPr>
            <a:r>
              <a:rPr lang="en-US" sz="1400" b="1" i="1" dirty="0">
                <a:solidFill>
                  <a:schemeClr val="bg1"/>
                </a:solidFill>
                <a:latin typeface="+mj-lt"/>
              </a:rPr>
              <a:t>Quote Grootboom</a:t>
            </a:r>
          </a:p>
        </p:txBody>
      </p:sp>
      <p:sp>
        <p:nvSpPr>
          <p:cNvPr id="2" name="Title 1">
            <a:extLst>
              <a:ext uri="{FF2B5EF4-FFF2-40B4-BE49-F238E27FC236}">
                <a16:creationId xmlns:a16="http://schemas.microsoft.com/office/drawing/2014/main" id="{30A4C4F4-5B85-48E1-976E-F12554F55583}"/>
              </a:ext>
            </a:extLst>
          </p:cNvPr>
          <p:cNvSpPr>
            <a:spLocks noGrp="1"/>
          </p:cNvSpPr>
          <p:nvPr>
            <p:ph type="title"/>
          </p:nvPr>
        </p:nvSpPr>
        <p:spPr>
          <a:xfrm>
            <a:off x="-22806" y="67733"/>
            <a:ext cx="9143999" cy="1334615"/>
          </a:xfrm>
        </p:spPr>
        <p:txBody>
          <a:bodyPr vert="horz" lIns="68580" tIns="34290" rIns="68580" bIns="34290" rtlCol="0" anchor="ctr">
            <a:noAutofit/>
          </a:bodyPr>
          <a:lstStyle/>
          <a:p>
            <a:r>
              <a:rPr lang="en-US" sz="4400" b="1" dirty="0">
                <a:solidFill>
                  <a:schemeClr val="bg1"/>
                </a:solidFill>
                <a:latin typeface="Bernard MT Condensed" panose="02050806060905020404" pitchFamily="18" charset="0"/>
              </a:rPr>
              <a:t>THE MEANING AND THEORETICAL UNDERPINNINGS OF SOCIAL JUSTICE</a:t>
            </a:r>
          </a:p>
        </p:txBody>
      </p:sp>
      <p:sp>
        <p:nvSpPr>
          <p:cNvPr id="24" name="Footer Placeholder 5">
            <a:extLst>
              <a:ext uri="{FF2B5EF4-FFF2-40B4-BE49-F238E27FC236}">
                <a16:creationId xmlns:a16="http://schemas.microsoft.com/office/drawing/2014/main" id="{3581AF5D-1777-4369-1159-E296BF7EF13F}"/>
              </a:ext>
            </a:extLst>
          </p:cNvPr>
          <p:cNvSpPr>
            <a:spLocks noGrp="1"/>
          </p:cNvSpPr>
          <p:nvPr>
            <p:ph type="ftr" sz="quarter" idx="11"/>
          </p:nvPr>
        </p:nvSpPr>
        <p:spPr>
          <a:xfrm>
            <a:off x="255" y="5792143"/>
            <a:ext cx="4959626" cy="187730"/>
          </a:xfrm>
        </p:spPr>
        <p:txBody>
          <a:bodyPr vert="horz" lIns="68580" tIns="34290" rIns="68580" bIns="34290" rtlCol="0" anchor="ctr">
            <a:normAutofit fontScale="25000" lnSpcReduction="20000"/>
          </a:bodyPr>
          <a:lstStyle/>
          <a:p>
            <a:pPr>
              <a:spcAft>
                <a:spcPts val="450"/>
              </a:spcAft>
            </a:pPr>
            <a:endParaRPr lang="en-US" b="1" kern="1200" dirty="0">
              <a:solidFill>
                <a:schemeClr val="tx1">
                  <a:alpha val="70000"/>
                </a:schemeClr>
              </a:solidFill>
              <a:latin typeface="+mn-lt"/>
              <a:ea typeface="+mn-ea"/>
              <a:cs typeface="+mn-cs"/>
            </a:endParaRPr>
          </a:p>
          <a:p>
            <a:pPr>
              <a:spcAft>
                <a:spcPts val="450"/>
              </a:spcAft>
            </a:pPr>
            <a:r>
              <a:rPr lang="en-US" sz="3000" b="1" dirty="0">
                <a:solidFill>
                  <a:schemeClr val="tx1">
                    <a:alpha val="70000"/>
                  </a:schemeClr>
                </a:solidFill>
                <a:latin typeface="+mn-lt"/>
              </a:rPr>
              <a:t>© 2022 Prof Thuli Madonsela</a:t>
            </a:r>
          </a:p>
          <a:p>
            <a:pPr>
              <a:spcAft>
                <a:spcPts val="450"/>
              </a:spcAft>
            </a:pPr>
            <a:endParaRPr lang="en-US" kern="1200" dirty="0">
              <a:solidFill>
                <a:schemeClr val="tx1">
                  <a:alpha val="70000"/>
                </a:schemeClr>
              </a:solidFill>
              <a:latin typeface="+mn-lt"/>
              <a:ea typeface="+mn-ea"/>
              <a:cs typeface="+mn-cs"/>
            </a:endParaRPr>
          </a:p>
        </p:txBody>
      </p:sp>
      <p:sp>
        <p:nvSpPr>
          <p:cNvPr id="7" name="Slide Number Placeholder 6">
            <a:extLst>
              <a:ext uri="{FF2B5EF4-FFF2-40B4-BE49-F238E27FC236}">
                <a16:creationId xmlns:a16="http://schemas.microsoft.com/office/drawing/2014/main" id="{88F073A2-DBCF-4B55-ABC9-6B11684ABBCC}"/>
              </a:ext>
            </a:extLst>
          </p:cNvPr>
          <p:cNvSpPr>
            <a:spLocks noGrp="1"/>
          </p:cNvSpPr>
          <p:nvPr>
            <p:ph type="sldNum" sz="quarter" idx="12"/>
          </p:nvPr>
        </p:nvSpPr>
        <p:spPr>
          <a:xfrm>
            <a:off x="7429500" y="5624513"/>
            <a:ext cx="1143000" cy="273844"/>
          </a:xfrm>
        </p:spPr>
        <p:txBody>
          <a:bodyPr vert="horz" lIns="68580" tIns="34290" rIns="68580" bIns="34290" rtlCol="0" anchor="ctr">
            <a:normAutofit/>
          </a:bodyPr>
          <a:lstStyle/>
          <a:p>
            <a:pPr>
              <a:spcAft>
                <a:spcPts val="450"/>
              </a:spcAft>
            </a:pPr>
            <a:fld id="{07CE569E-9B7C-4CB9-AB80-C0841F922CFF}" type="slidenum">
              <a:rPr lang="en-US">
                <a:solidFill>
                  <a:schemeClr val="tx1">
                    <a:alpha val="70000"/>
                  </a:schemeClr>
                </a:solidFill>
              </a:rPr>
              <a:pPr>
                <a:spcAft>
                  <a:spcPts val="450"/>
                </a:spcAft>
              </a:pPr>
              <a:t>9</a:t>
            </a:fld>
            <a:endParaRPr lang="en-US" dirty="0">
              <a:solidFill>
                <a:schemeClr val="tx1">
                  <a:alpha val="70000"/>
                </a:schemeClr>
              </a:solidFill>
            </a:endParaRPr>
          </a:p>
        </p:txBody>
      </p:sp>
      <p:pic>
        <p:nvPicPr>
          <p:cNvPr id="3" name="Picture 2" descr="Logo, company name&#10;&#10;Description automatically generated">
            <a:extLst>
              <a:ext uri="{FF2B5EF4-FFF2-40B4-BE49-F238E27FC236}">
                <a16:creationId xmlns:a16="http://schemas.microsoft.com/office/drawing/2014/main" id="{263D6DEE-B5A8-A659-DCD8-2B9682EA63DF}"/>
              </a:ext>
            </a:extLst>
          </p:cNvPr>
          <p:cNvPicPr>
            <a:picLocks noChangeAspect="1"/>
          </p:cNvPicPr>
          <p:nvPr/>
        </p:nvPicPr>
        <p:blipFill>
          <a:blip r:embed="rId3"/>
          <a:stretch>
            <a:fillRect/>
          </a:stretch>
        </p:blipFill>
        <p:spPr>
          <a:xfrm>
            <a:off x="8397743" y="5659173"/>
            <a:ext cx="746257" cy="760892"/>
          </a:xfrm>
          <a:prstGeom prst="rect">
            <a:avLst/>
          </a:prstGeom>
        </p:spPr>
      </p:pic>
    </p:spTree>
    <p:extLst>
      <p:ext uri="{BB962C8B-B14F-4D97-AF65-F5344CB8AC3E}">
        <p14:creationId xmlns:p14="http://schemas.microsoft.com/office/powerpoint/2010/main" val="32247084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926D95E2508244AB4A681BDCA8DE38" ma:contentTypeVersion="13" ma:contentTypeDescription="Create a new document." ma:contentTypeScope="" ma:versionID="a189e70248cd3b2aba71a6a2d0c62edf">
  <xsd:schema xmlns:xsd="http://www.w3.org/2001/XMLSchema" xmlns:xs="http://www.w3.org/2001/XMLSchema" xmlns:p="http://schemas.microsoft.com/office/2006/metadata/properties" xmlns:ns3="6a04c767-6921-47ea-96a2-c326014b32a4" xmlns:ns4="90ed957b-7780-440e-a1ce-e4d18dd8519e" targetNamespace="http://schemas.microsoft.com/office/2006/metadata/properties" ma:root="true" ma:fieldsID="d1fd812833c2f33deb74599afd5ded14" ns3:_="" ns4:_="">
    <xsd:import namespace="6a04c767-6921-47ea-96a2-c326014b32a4"/>
    <xsd:import namespace="90ed957b-7780-440e-a1ce-e4d18dd8519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04c767-6921-47ea-96a2-c326014b32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ed957b-7780-440e-a1ce-e4d18dd8519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C2A60D-6DB4-48A3-A16F-9032FB912A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04c767-6921-47ea-96a2-c326014b32a4"/>
    <ds:schemaRef ds:uri="90ed957b-7780-440e-a1ce-e4d18dd851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04C5FD-36A0-4C75-BA05-53CDDB0196EB}">
  <ds:schemaRefs>
    <ds:schemaRef ds:uri="http://purl.org/dc/terms/"/>
    <ds:schemaRef ds:uri="http://purl.org/dc/dcmitype/"/>
    <ds:schemaRef ds:uri="90ed957b-7780-440e-a1ce-e4d18dd8519e"/>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6a04c767-6921-47ea-96a2-c326014b32a4"/>
  </ds:schemaRefs>
</ds:datastoreItem>
</file>

<file path=customXml/itemProps3.xml><?xml version="1.0" encoding="utf-8"?>
<ds:datastoreItem xmlns:ds="http://schemas.openxmlformats.org/officeDocument/2006/customXml" ds:itemID="{CA0F4397-3730-4BF1-BE6F-A1586AD007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11221</TotalTime>
  <Words>2938</Words>
  <Application>Microsoft Macintosh PowerPoint</Application>
  <PresentationFormat>On-screen Show (4:3)</PresentationFormat>
  <Paragraphs>217</Paragraphs>
  <Slides>15</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Arial Narrow</vt:lpstr>
      <vt:lpstr>Avenir Next LT Pro Light</vt:lpstr>
      <vt:lpstr>Bauhaus 93</vt:lpstr>
      <vt:lpstr>Bernard MT Condensed</vt:lpstr>
      <vt:lpstr>Calibri</vt:lpstr>
      <vt:lpstr>Gill Sans MT</vt:lpstr>
      <vt:lpstr>Helvetica Neue</vt:lpstr>
      <vt:lpstr>Lato</vt:lpstr>
      <vt:lpstr>Roboto</vt:lpstr>
      <vt:lpstr>Office Theme</vt:lpstr>
      <vt:lpstr>THE STATE OF OVERSIGHT AND GOVERNMENT COMPLIANCE IN SOUTH AFRICA AND ITS IMPLICATIONS FOR SOCIAL JUSTICE </vt:lpstr>
      <vt:lpstr>ACKNOWLEDGEMENT AND SYNERGIES</vt:lpstr>
      <vt:lpstr>PUBLIC GOVERNANCE &amp; IN A POLYCRISIS – PERMACRISIS AGE  </vt:lpstr>
      <vt:lpstr>PUBLIC GOVERNANCE &amp; IN A POLYCRISIS – PERMACRISIS AGE: A CONSTITUTION FOR ALL SEASONS </vt:lpstr>
      <vt:lpstr>Governance and oversight in a polycrisis and permacrisis age characterised by extreme Volatility, Uncertainty, Complexity and Ambiguity (VUCA)requires ensuring  strategic delivery on current needs unimpeded by maladministration, self interest and corruption while anticipating and skillfully anticipating and bending the future in line with government’s constitutional responsibilities, commitments and societal vision undergirded by competent and impactful oversight and related accountability.   When you do not know where you are going and have none or weak guardrails to keep you on track the winds will take you anywhere (Need for a Lighthouse Approach : 4 PPPPs Approach) </vt:lpstr>
      <vt:lpstr>OVERSIGHT UNDER CONSTITUTUTIONAL GOVERNANCE GUARDRAILS</vt:lpstr>
      <vt:lpstr>OVERSIGHT UNDER CONSTITUTIONAL GUARDRAILS</vt:lpstr>
      <vt:lpstr>OVERSIGHT UNDER CONSTITUTIONAL GOVERNANCE GUARDRAILS</vt:lpstr>
      <vt:lpstr>THE MEANING AND THEORETICAL UNDERPINNINGS OF SOCIAL JUSTICE</vt:lpstr>
      <vt:lpstr> </vt:lpstr>
      <vt:lpstr> </vt:lpstr>
      <vt:lpstr>STATE OF OVERSIGHT, COMPLIANCE AND IMPLICATIONS FOR SOCIAL JUSTICE</vt:lpstr>
      <vt:lpstr>CONSTITUTIONAL GOVERNANCE ATTUNED OVERSIGHT AND LEADERSHIP THROUGH THE EPIC LEADERSHIP CODE</vt:lpstr>
      <vt:lpstr>SOME THOUGHTS ON RETHINKING PUBLIC GOVERNANCE, OVERSIGHT AND COMPLIANCE</vt:lpstr>
      <vt:lpstr>GRATITUDE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Twenty Four Point Gill Sans Semi Bold</dc:title>
  <dc:creator>Johan van Rooyen</dc:creator>
  <cp:lastModifiedBy>Seyisi, T, Mr [tseyisi@sun.ac.za]</cp:lastModifiedBy>
  <cp:revision>54</cp:revision>
  <dcterms:created xsi:type="dcterms:W3CDTF">2017-10-20T07:07:46Z</dcterms:created>
  <dcterms:modified xsi:type="dcterms:W3CDTF">2024-11-21T11:54:02Z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0x0101006F926D95E2508244AB4A681BDCA8DE38</vt:lpwstr>
  </property>
</Properties>
</file>